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9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0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4" r:id="rId2"/>
    <p:sldMasterId id="2147483676" r:id="rId3"/>
    <p:sldMasterId id="2147483688" r:id="rId4"/>
    <p:sldMasterId id="2147483700" r:id="rId5"/>
    <p:sldMasterId id="2147483712" r:id="rId6"/>
    <p:sldMasterId id="2147483724" r:id="rId7"/>
    <p:sldMasterId id="2147483736" r:id="rId8"/>
    <p:sldMasterId id="2147483748" r:id="rId9"/>
    <p:sldMasterId id="2147483760" r:id="rId10"/>
    <p:sldMasterId id="2147483784" r:id="rId11"/>
    <p:sldMasterId id="2147483796" r:id="rId12"/>
    <p:sldMasterId id="2147483832" r:id="rId13"/>
    <p:sldMasterId id="2147483844" r:id="rId14"/>
    <p:sldMasterId id="2147483856" r:id="rId15"/>
    <p:sldMasterId id="2147483868" r:id="rId16"/>
    <p:sldMasterId id="2147483880" r:id="rId17"/>
  </p:sldMasterIdLst>
  <p:notesMasterIdLst>
    <p:notesMasterId r:id="rId237"/>
  </p:notesMasterIdLst>
  <p:sldIdLst>
    <p:sldId id="529" r:id="rId18"/>
    <p:sldId id="821" r:id="rId19"/>
    <p:sldId id="549" r:id="rId20"/>
    <p:sldId id="550" r:id="rId21"/>
    <p:sldId id="551" r:id="rId22"/>
    <p:sldId id="552" r:id="rId23"/>
    <p:sldId id="555" r:id="rId24"/>
    <p:sldId id="556" r:id="rId25"/>
    <p:sldId id="557" r:id="rId26"/>
    <p:sldId id="558" r:id="rId27"/>
    <p:sldId id="581" r:id="rId28"/>
    <p:sldId id="582" r:id="rId29"/>
    <p:sldId id="531" r:id="rId30"/>
    <p:sldId id="532" r:id="rId31"/>
    <p:sldId id="559" r:id="rId32"/>
    <p:sldId id="534" r:id="rId33"/>
    <p:sldId id="535" r:id="rId34"/>
    <p:sldId id="536" r:id="rId35"/>
    <p:sldId id="691" r:id="rId36"/>
    <p:sldId id="692" r:id="rId37"/>
    <p:sldId id="717" r:id="rId38"/>
    <p:sldId id="718" r:id="rId39"/>
    <p:sldId id="719" r:id="rId40"/>
    <p:sldId id="690" r:id="rId41"/>
    <p:sldId id="680" r:id="rId42"/>
    <p:sldId id="681" r:id="rId43"/>
    <p:sldId id="576" r:id="rId44"/>
    <p:sldId id="577" r:id="rId45"/>
    <p:sldId id="720" r:id="rId46"/>
    <p:sldId id="721" r:id="rId47"/>
    <p:sldId id="578" r:id="rId48"/>
    <p:sldId id="580" r:id="rId49"/>
    <p:sldId id="689" r:id="rId50"/>
    <p:sldId id="796" r:id="rId51"/>
    <p:sldId id="797" r:id="rId52"/>
    <p:sldId id="572" r:id="rId53"/>
    <p:sldId id="573" r:id="rId54"/>
    <p:sldId id="668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622" r:id="rId64"/>
    <p:sldId id="731" r:id="rId65"/>
    <p:sldId id="732" r:id="rId66"/>
    <p:sldId id="733" r:id="rId67"/>
    <p:sldId id="734" r:id="rId68"/>
    <p:sldId id="735" r:id="rId69"/>
    <p:sldId id="736" r:id="rId70"/>
    <p:sldId id="737" r:id="rId71"/>
    <p:sldId id="738" r:id="rId72"/>
    <p:sldId id="739" r:id="rId73"/>
    <p:sldId id="740" r:id="rId74"/>
    <p:sldId id="741" r:id="rId75"/>
    <p:sldId id="625" r:id="rId76"/>
    <p:sldId id="650" r:id="rId77"/>
    <p:sldId id="651" r:id="rId78"/>
    <p:sldId id="652" r:id="rId79"/>
    <p:sldId id="841" r:id="rId80"/>
    <p:sldId id="654" r:id="rId81"/>
    <p:sldId id="655" r:id="rId82"/>
    <p:sldId id="623" r:id="rId83"/>
    <p:sldId id="828" r:id="rId84"/>
    <p:sldId id="829" r:id="rId85"/>
    <p:sldId id="830" r:id="rId86"/>
    <p:sldId id="626" r:id="rId87"/>
    <p:sldId id="665" r:id="rId88"/>
    <p:sldId id="666" r:id="rId89"/>
    <p:sldId id="667" r:id="rId90"/>
    <p:sldId id="624" r:id="rId91"/>
    <p:sldId id="825" r:id="rId92"/>
    <p:sldId id="826" r:id="rId93"/>
    <p:sldId id="827" r:id="rId94"/>
    <p:sldId id="601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  <p:sldId id="627" r:id="rId103"/>
    <p:sldId id="822" r:id="rId104"/>
    <p:sldId id="823" r:id="rId105"/>
    <p:sldId id="824" r:id="rId106"/>
    <p:sldId id="591" r:id="rId107"/>
    <p:sldId id="628" r:id="rId108"/>
    <p:sldId id="742" r:id="rId109"/>
    <p:sldId id="743" r:id="rId110"/>
    <p:sldId id="744" r:id="rId111"/>
    <p:sldId id="745" r:id="rId112"/>
    <p:sldId id="746" r:id="rId113"/>
    <p:sldId id="747" r:id="rId114"/>
    <p:sldId id="748" r:id="rId115"/>
    <p:sldId id="749" r:id="rId116"/>
    <p:sldId id="750" r:id="rId117"/>
    <p:sldId id="751" r:id="rId118"/>
    <p:sldId id="752" r:id="rId119"/>
    <p:sldId id="629" r:id="rId120"/>
    <p:sldId id="656" r:id="rId121"/>
    <p:sldId id="657" r:id="rId122"/>
    <p:sldId id="842" r:id="rId123"/>
    <p:sldId id="843" r:id="rId124"/>
    <p:sldId id="630" r:id="rId125"/>
    <p:sldId id="831" r:id="rId126"/>
    <p:sldId id="832" r:id="rId127"/>
    <p:sldId id="632" r:id="rId128"/>
    <p:sldId id="833" r:id="rId129"/>
    <p:sldId id="592" r:id="rId130"/>
    <p:sldId id="635" r:id="rId131"/>
    <p:sldId id="753" r:id="rId132"/>
    <p:sldId id="754" r:id="rId133"/>
    <p:sldId id="755" r:id="rId134"/>
    <p:sldId id="756" r:id="rId135"/>
    <p:sldId id="757" r:id="rId136"/>
    <p:sldId id="758" r:id="rId137"/>
    <p:sldId id="759" r:id="rId138"/>
    <p:sldId id="761" r:id="rId139"/>
    <p:sldId id="636" r:id="rId140"/>
    <p:sldId id="707" r:id="rId141"/>
    <p:sldId id="711" r:id="rId142"/>
    <p:sldId id="712" r:id="rId143"/>
    <p:sldId id="715" r:id="rId144"/>
    <p:sldId id="716" r:id="rId145"/>
    <p:sldId id="713" r:id="rId146"/>
    <p:sldId id="722" r:id="rId147"/>
    <p:sldId id="723" r:id="rId148"/>
    <p:sldId id="728" r:id="rId149"/>
    <p:sldId id="725" r:id="rId150"/>
    <p:sldId id="724" r:id="rId151"/>
    <p:sldId id="726" r:id="rId152"/>
    <p:sldId id="727" r:id="rId153"/>
    <p:sldId id="729" r:id="rId154"/>
    <p:sldId id="730" r:id="rId155"/>
    <p:sldId id="637" r:id="rId156"/>
    <p:sldId id="770" r:id="rId157"/>
    <p:sldId id="771" r:id="rId158"/>
    <p:sldId id="772" r:id="rId159"/>
    <p:sldId id="773" r:id="rId160"/>
    <p:sldId id="774" r:id="rId161"/>
    <p:sldId id="775" r:id="rId162"/>
    <p:sldId id="776" r:id="rId163"/>
    <p:sldId id="777" r:id="rId164"/>
    <p:sldId id="778" r:id="rId165"/>
    <p:sldId id="779" r:id="rId166"/>
    <p:sldId id="780" r:id="rId167"/>
    <p:sldId id="781" r:id="rId168"/>
    <p:sldId id="782" r:id="rId169"/>
    <p:sldId id="783" r:id="rId170"/>
    <p:sldId id="638" r:id="rId171"/>
    <p:sldId id="807" r:id="rId172"/>
    <p:sldId id="808" r:id="rId173"/>
    <p:sldId id="809" r:id="rId174"/>
    <p:sldId id="810" r:id="rId175"/>
    <p:sldId id="811" r:id="rId176"/>
    <p:sldId id="812" r:id="rId177"/>
    <p:sldId id="813" r:id="rId178"/>
    <p:sldId id="814" r:id="rId179"/>
    <p:sldId id="815" r:id="rId180"/>
    <p:sldId id="816" r:id="rId181"/>
    <p:sldId id="817" r:id="rId182"/>
    <p:sldId id="818" r:id="rId183"/>
    <p:sldId id="819" r:id="rId184"/>
    <p:sldId id="820" r:id="rId185"/>
    <p:sldId id="639" r:id="rId186"/>
    <p:sldId id="798" r:id="rId187"/>
    <p:sldId id="799" r:id="rId188"/>
    <p:sldId id="800" r:id="rId189"/>
    <p:sldId id="801" r:id="rId190"/>
    <p:sldId id="802" r:id="rId191"/>
    <p:sldId id="803" r:id="rId192"/>
    <p:sldId id="804" r:id="rId193"/>
    <p:sldId id="805" r:id="rId194"/>
    <p:sldId id="640" r:id="rId195"/>
    <p:sldId id="784" r:id="rId196"/>
    <p:sldId id="785" r:id="rId197"/>
    <p:sldId id="786" r:id="rId198"/>
    <p:sldId id="787" r:id="rId199"/>
    <p:sldId id="788" r:id="rId200"/>
    <p:sldId id="789" r:id="rId201"/>
    <p:sldId id="790" r:id="rId202"/>
    <p:sldId id="791" r:id="rId203"/>
    <p:sldId id="792" r:id="rId204"/>
    <p:sldId id="793" r:id="rId205"/>
    <p:sldId id="641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593" r:id="rId216"/>
    <p:sldId id="643" r:id="rId217"/>
    <p:sldId id="702" r:id="rId218"/>
    <p:sldId id="703" r:id="rId219"/>
    <p:sldId id="704" r:id="rId220"/>
    <p:sldId id="705" r:id="rId221"/>
    <p:sldId id="706" r:id="rId222"/>
    <p:sldId id="644" r:id="rId223"/>
    <p:sldId id="794" r:id="rId224"/>
    <p:sldId id="795" r:id="rId225"/>
    <p:sldId id="646" r:id="rId226"/>
    <p:sldId id="806" r:id="rId227"/>
    <p:sldId id="661" r:id="rId228"/>
    <p:sldId id="662" r:id="rId229"/>
    <p:sldId id="663" r:id="rId230"/>
    <p:sldId id="762" r:id="rId231"/>
    <p:sldId id="844" r:id="rId232"/>
    <p:sldId id="845" r:id="rId233"/>
    <p:sldId id="846" r:id="rId234"/>
    <p:sldId id="847" r:id="rId235"/>
    <p:sldId id="664" r:id="rId236"/>
  </p:sldIdLst>
  <p:sldSz cx="9144000" cy="6858000" type="screen4x3"/>
  <p:notesSz cx="6858000" cy="9144000"/>
  <p:embeddedFontLst>
    <p:embeddedFont>
      <p:font typeface="Bahnschrift Light SemiCondensed" panose="020B0502040204020203" pitchFamily="34" charset="0"/>
      <p:regular r:id="rId238"/>
    </p:embeddedFont>
    <p:embeddedFont>
      <p:font typeface="맑은 고딕" panose="020B0503020000020004" pitchFamily="50" charset="-127"/>
      <p:regular r:id="rId239"/>
      <p:bold r:id="rId240"/>
    </p:embeddedFont>
    <p:embeddedFont>
      <p:font typeface="나눔스퀘어_ac" panose="020B0600000101010101" pitchFamily="50" charset="-127"/>
      <p:regular r:id="rId241"/>
    </p:embeddedFont>
    <p:embeddedFont>
      <p:font typeface="타이포_스톰 B" panose="02020503020101020101" pitchFamily="18" charset="-127"/>
      <p:regular r:id="rId242"/>
    </p:embeddedFont>
    <p:embeddedFont>
      <p:font typeface="나눔스퀘어_ac Bold" panose="020B0600000101010101" pitchFamily="50" charset="-127"/>
      <p:bold r:id="rId243"/>
    </p:embeddedFont>
    <p:embeddedFont>
      <p:font typeface="Calibri" panose="020F0502020204030204" pitchFamily="34" charset="0"/>
      <p:regular r:id="rId244"/>
      <p:bold r:id="rId245"/>
      <p:italic r:id="rId246"/>
      <p:boldItalic r:id="rId247"/>
    </p:embeddedFont>
    <p:embeddedFont>
      <p:font typeface="나눔스퀘어_ac ExtraBold" panose="020B0600000101010101" pitchFamily="50" charset="-127"/>
      <p:bold r:id="rId248"/>
    </p:embeddedFont>
    <p:embeddedFont>
      <p:font typeface="Consolas" panose="020B0609020204030204" pitchFamily="49" charset="0"/>
      <p:regular r:id="rId249"/>
      <p:bold r:id="rId250"/>
      <p:italic r:id="rId251"/>
      <p:boldItalic r:id="rId252"/>
    </p:embeddedFont>
    <p:embeddedFont>
      <p:font typeface="Calibri Light" panose="020F0302020204030204" pitchFamily="34" charset="0"/>
      <p:regular r:id="rId253"/>
      <p:italic r:id="rId2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94C3BB"/>
    <a:srgbClr val="FDBBC1"/>
    <a:srgbClr val="EAEAEA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6429" autoAdjust="0"/>
  </p:normalViewPr>
  <p:slideViewPr>
    <p:cSldViewPr snapToGrid="0">
      <p:cViewPr varScale="1">
        <p:scale>
          <a:sx n="111" d="100"/>
          <a:sy n="111" d="100"/>
        </p:scale>
        <p:origin x="108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slide" Target="slides/slide142.xml"/><Relationship Id="rId170" Type="http://schemas.openxmlformats.org/officeDocument/2006/relationships/slide" Target="slides/slide153.xml"/><Relationship Id="rId191" Type="http://schemas.openxmlformats.org/officeDocument/2006/relationships/slide" Target="slides/slide174.xml"/><Relationship Id="rId205" Type="http://schemas.openxmlformats.org/officeDocument/2006/relationships/slide" Target="slides/slide188.xml"/><Relationship Id="rId226" Type="http://schemas.openxmlformats.org/officeDocument/2006/relationships/slide" Target="slides/slide209.xml"/><Relationship Id="rId247" Type="http://schemas.openxmlformats.org/officeDocument/2006/relationships/font" Target="fonts/font10.fntdata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slide" Target="slides/slide143.xml"/><Relationship Id="rId181" Type="http://schemas.openxmlformats.org/officeDocument/2006/relationships/slide" Target="slides/slide164.xml"/><Relationship Id="rId216" Type="http://schemas.openxmlformats.org/officeDocument/2006/relationships/slide" Target="slides/slide199.xml"/><Relationship Id="rId237" Type="http://schemas.openxmlformats.org/officeDocument/2006/relationships/notesMaster" Target="notesMasters/notesMaster1.xml"/><Relationship Id="rId258" Type="http://schemas.openxmlformats.org/officeDocument/2006/relationships/tableStyles" Target="tableStyle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71" Type="http://schemas.openxmlformats.org/officeDocument/2006/relationships/slide" Target="slides/slide154.xml"/><Relationship Id="rId192" Type="http://schemas.openxmlformats.org/officeDocument/2006/relationships/slide" Target="slides/slide175.xml"/><Relationship Id="rId206" Type="http://schemas.openxmlformats.org/officeDocument/2006/relationships/slide" Target="slides/slide189.xml"/><Relationship Id="rId227" Type="http://schemas.openxmlformats.org/officeDocument/2006/relationships/slide" Target="slides/slide210.xml"/><Relationship Id="rId248" Type="http://schemas.openxmlformats.org/officeDocument/2006/relationships/font" Target="fonts/font11.fntdata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6.xml"/><Relationship Id="rId108" Type="http://schemas.openxmlformats.org/officeDocument/2006/relationships/slide" Target="slides/slide91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5" Type="http://schemas.openxmlformats.org/officeDocument/2006/relationships/slide" Target="slides/slide58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61" Type="http://schemas.openxmlformats.org/officeDocument/2006/relationships/slide" Target="slides/slide144.xml"/><Relationship Id="rId182" Type="http://schemas.openxmlformats.org/officeDocument/2006/relationships/slide" Target="slides/slide165.xml"/><Relationship Id="rId217" Type="http://schemas.openxmlformats.org/officeDocument/2006/relationships/slide" Target="slides/slide200.xml"/><Relationship Id="rId6" Type="http://schemas.openxmlformats.org/officeDocument/2006/relationships/slideMaster" Target="slideMasters/slideMaster6.xml"/><Relationship Id="rId238" Type="http://schemas.openxmlformats.org/officeDocument/2006/relationships/font" Target="fonts/font1.fntdata"/><Relationship Id="rId23" Type="http://schemas.openxmlformats.org/officeDocument/2006/relationships/slide" Target="slides/slide6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5" Type="http://schemas.openxmlformats.org/officeDocument/2006/relationships/slide" Target="slides/slide48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51" Type="http://schemas.openxmlformats.org/officeDocument/2006/relationships/slide" Target="slides/slide134.xml"/><Relationship Id="rId172" Type="http://schemas.openxmlformats.org/officeDocument/2006/relationships/slide" Target="slides/slide155.xml"/><Relationship Id="rId193" Type="http://schemas.openxmlformats.org/officeDocument/2006/relationships/slide" Target="slides/slide176.xml"/><Relationship Id="rId207" Type="http://schemas.openxmlformats.org/officeDocument/2006/relationships/slide" Target="slides/slide190.xml"/><Relationship Id="rId228" Type="http://schemas.openxmlformats.org/officeDocument/2006/relationships/slide" Target="slides/slide211.xml"/><Relationship Id="rId249" Type="http://schemas.openxmlformats.org/officeDocument/2006/relationships/font" Target="fonts/font12.fntdata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20" Type="http://schemas.openxmlformats.org/officeDocument/2006/relationships/slide" Target="slides/slide103.xml"/><Relationship Id="rId141" Type="http://schemas.openxmlformats.org/officeDocument/2006/relationships/slide" Target="slides/slide12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5.xml"/><Relationship Id="rId183" Type="http://schemas.openxmlformats.org/officeDocument/2006/relationships/slide" Target="slides/slide166.xml"/><Relationship Id="rId218" Type="http://schemas.openxmlformats.org/officeDocument/2006/relationships/slide" Target="slides/slide201.xml"/><Relationship Id="rId239" Type="http://schemas.openxmlformats.org/officeDocument/2006/relationships/font" Target="fonts/font2.fntdata"/><Relationship Id="rId250" Type="http://schemas.openxmlformats.org/officeDocument/2006/relationships/font" Target="fonts/font13.fntdata"/><Relationship Id="rId24" Type="http://schemas.openxmlformats.org/officeDocument/2006/relationships/slide" Target="slides/slide7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31" Type="http://schemas.openxmlformats.org/officeDocument/2006/relationships/slide" Target="slides/slide114.xml"/><Relationship Id="rId152" Type="http://schemas.openxmlformats.org/officeDocument/2006/relationships/slide" Target="slides/slide135.xml"/><Relationship Id="rId173" Type="http://schemas.openxmlformats.org/officeDocument/2006/relationships/slide" Target="slides/slide156.xml"/><Relationship Id="rId194" Type="http://schemas.openxmlformats.org/officeDocument/2006/relationships/slide" Target="slides/slide177.xml"/><Relationship Id="rId208" Type="http://schemas.openxmlformats.org/officeDocument/2006/relationships/slide" Target="slides/slide191.xml"/><Relationship Id="rId229" Type="http://schemas.openxmlformats.org/officeDocument/2006/relationships/slide" Target="slides/slide212.xml"/><Relationship Id="rId240" Type="http://schemas.openxmlformats.org/officeDocument/2006/relationships/font" Target="fonts/font3.fntdata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slide" Target="slides/slide146.xml"/><Relationship Id="rId184" Type="http://schemas.openxmlformats.org/officeDocument/2006/relationships/slide" Target="slides/slide167.xml"/><Relationship Id="rId219" Type="http://schemas.openxmlformats.org/officeDocument/2006/relationships/slide" Target="slides/slide202.xml"/><Relationship Id="rId230" Type="http://schemas.openxmlformats.org/officeDocument/2006/relationships/slide" Target="slides/slide213.xml"/><Relationship Id="rId251" Type="http://schemas.openxmlformats.org/officeDocument/2006/relationships/font" Target="fonts/font14.fntdata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74" Type="http://schemas.openxmlformats.org/officeDocument/2006/relationships/slide" Target="slides/slide157.xml"/><Relationship Id="rId195" Type="http://schemas.openxmlformats.org/officeDocument/2006/relationships/slide" Target="slides/slide178.xml"/><Relationship Id="rId209" Type="http://schemas.openxmlformats.org/officeDocument/2006/relationships/slide" Target="slides/slide192.xml"/><Relationship Id="rId220" Type="http://schemas.openxmlformats.org/officeDocument/2006/relationships/slide" Target="slides/slide203.xml"/><Relationship Id="rId241" Type="http://schemas.openxmlformats.org/officeDocument/2006/relationships/font" Target="fonts/font4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78" Type="http://schemas.openxmlformats.org/officeDocument/2006/relationships/slide" Target="slides/slide61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64" Type="http://schemas.openxmlformats.org/officeDocument/2006/relationships/slide" Target="slides/slide147.xml"/><Relationship Id="rId185" Type="http://schemas.openxmlformats.org/officeDocument/2006/relationships/slide" Target="slides/slide16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3.xml"/><Relationship Id="rId26" Type="http://schemas.openxmlformats.org/officeDocument/2006/relationships/slide" Target="slides/slide9.xml"/><Relationship Id="rId231" Type="http://schemas.openxmlformats.org/officeDocument/2006/relationships/slide" Target="slides/slide214.xml"/><Relationship Id="rId252" Type="http://schemas.openxmlformats.org/officeDocument/2006/relationships/font" Target="fonts/font15.fntdata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75" Type="http://schemas.openxmlformats.org/officeDocument/2006/relationships/slide" Target="slides/slide158.xml"/><Relationship Id="rId196" Type="http://schemas.openxmlformats.org/officeDocument/2006/relationships/slide" Target="slides/slide179.xml"/><Relationship Id="rId200" Type="http://schemas.openxmlformats.org/officeDocument/2006/relationships/slide" Target="slides/slide18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4.xml"/><Relationship Id="rId242" Type="http://schemas.openxmlformats.org/officeDocument/2006/relationships/font" Target="fonts/font5.fntdata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openxmlformats.org/officeDocument/2006/relationships/slide" Target="slides/slide148.xml"/><Relationship Id="rId186" Type="http://schemas.openxmlformats.org/officeDocument/2006/relationships/slide" Target="slides/slide169.xml"/><Relationship Id="rId211" Type="http://schemas.openxmlformats.org/officeDocument/2006/relationships/slide" Target="slides/slide194.xml"/><Relationship Id="rId232" Type="http://schemas.openxmlformats.org/officeDocument/2006/relationships/slide" Target="slides/slide215.xml"/><Relationship Id="rId253" Type="http://schemas.openxmlformats.org/officeDocument/2006/relationships/font" Target="fonts/font16.fntdata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Relationship Id="rId176" Type="http://schemas.openxmlformats.org/officeDocument/2006/relationships/slide" Target="slides/slide159.xml"/><Relationship Id="rId197" Type="http://schemas.openxmlformats.org/officeDocument/2006/relationships/slide" Target="slides/slide180.xml"/><Relationship Id="rId201" Type="http://schemas.openxmlformats.org/officeDocument/2006/relationships/slide" Target="slides/slide184.xml"/><Relationship Id="rId222" Type="http://schemas.openxmlformats.org/officeDocument/2006/relationships/slide" Target="slides/slide205.xml"/><Relationship Id="rId243" Type="http://schemas.openxmlformats.org/officeDocument/2006/relationships/font" Target="fonts/font6.fntdata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24" Type="http://schemas.openxmlformats.org/officeDocument/2006/relationships/slide" Target="slides/slide107.xml"/><Relationship Id="rId70" Type="http://schemas.openxmlformats.org/officeDocument/2006/relationships/slide" Target="slides/slide53.xml"/><Relationship Id="rId91" Type="http://schemas.openxmlformats.org/officeDocument/2006/relationships/slide" Target="slides/slide74.xml"/><Relationship Id="rId145" Type="http://schemas.openxmlformats.org/officeDocument/2006/relationships/slide" Target="slides/slide128.xml"/><Relationship Id="rId166" Type="http://schemas.openxmlformats.org/officeDocument/2006/relationships/slide" Target="slides/slide149.xml"/><Relationship Id="rId187" Type="http://schemas.openxmlformats.org/officeDocument/2006/relationships/slide" Target="slides/slide17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5.xml"/><Relationship Id="rId233" Type="http://schemas.openxmlformats.org/officeDocument/2006/relationships/slide" Target="slides/slide216.xml"/><Relationship Id="rId254" Type="http://schemas.openxmlformats.org/officeDocument/2006/relationships/font" Target="fonts/font17.fntdata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60" Type="http://schemas.openxmlformats.org/officeDocument/2006/relationships/slide" Target="slides/slide43.xml"/><Relationship Id="rId81" Type="http://schemas.openxmlformats.org/officeDocument/2006/relationships/slide" Target="slides/slide64.xml"/><Relationship Id="rId135" Type="http://schemas.openxmlformats.org/officeDocument/2006/relationships/slide" Target="slides/slide118.xml"/><Relationship Id="rId156" Type="http://schemas.openxmlformats.org/officeDocument/2006/relationships/slide" Target="slides/slide139.xml"/><Relationship Id="rId177" Type="http://schemas.openxmlformats.org/officeDocument/2006/relationships/slide" Target="slides/slide160.xml"/><Relationship Id="rId198" Type="http://schemas.openxmlformats.org/officeDocument/2006/relationships/slide" Target="slides/slide181.xml"/><Relationship Id="rId202" Type="http://schemas.openxmlformats.org/officeDocument/2006/relationships/slide" Target="slides/slide185.xml"/><Relationship Id="rId223" Type="http://schemas.openxmlformats.org/officeDocument/2006/relationships/slide" Target="slides/slide206.xml"/><Relationship Id="rId244" Type="http://schemas.openxmlformats.org/officeDocument/2006/relationships/font" Target="fonts/font7.fntdata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50" Type="http://schemas.openxmlformats.org/officeDocument/2006/relationships/slide" Target="slides/slide33.xml"/><Relationship Id="rId104" Type="http://schemas.openxmlformats.org/officeDocument/2006/relationships/slide" Target="slides/slide87.xml"/><Relationship Id="rId125" Type="http://schemas.openxmlformats.org/officeDocument/2006/relationships/slide" Target="slides/slide108.xml"/><Relationship Id="rId146" Type="http://schemas.openxmlformats.org/officeDocument/2006/relationships/slide" Target="slides/slide129.xml"/><Relationship Id="rId167" Type="http://schemas.openxmlformats.org/officeDocument/2006/relationships/slide" Target="slides/slide150.xml"/><Relationship Id="rId188" Type="http://schemas.openxmlformats.org/officeDocument/2006/relationships/slide" Target="slides/slide171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13" Type="http://schemas.openxmlformats.org/officeDocument/2006/relationships/slide" Target="slides/slide196.xml"/><Relationship Id="rId234" Type="http://schemas.openxmlformats.org/officeDocument/2006/relationships/slide" Target="slides/slide21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55" Type="http://schemas.openxmlformats.org/officeDocument/2006/relationships/presProps" Target="presProps.xml"/><Relationship Id="rId40" Type="http://schemas.openxmlformats.org/officeDocument/2006/relationships/slide" Target="slides/slide23.xml"/><Relationship Id="rId115" Type="http://schemas.openxmlformats.org/officeDocument/2006/relationships/slide" Target="slides/slide98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178" Type="http://schemas.openxmlformats.org/officeDocument/2006/relationships/slide" Target="slides/slide161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9" Type="http://schemas.openxmlformats.org/officeDocument/2006/relationships/slide" Target="slides/slide182.xml"/><Relationship Id="rId203" Type="http://schemas.openxmlformats.org/officeDocument/2006/relationships/slide" Target="slides/slide186.xml"/><Relationship Id="rId19" Type="http://schemas.openxmlformats.org/officeDocument/2006/relationships/slide" Target="slides/slide2.xml"/><Relationship Id="rId224" Type="http://schemas.openxmlformats.org/officeDocument/2006/relationships/slide" Target="slides/slide207.xml"/><Relationship Id="rId245" Type="http://schemas.openxmlformats.org/officeDocument/2006/relationships/font" Target="fonts/font8.fntdata"/><Relationship Id="rId30" Type="http://schemas.openxmlformats.org/officeDocument/2006/relationships/slide" Target="slides/slide1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168" Type="http://schemas.openxmlformats.org/officeDocument/2006/relationships/slide" Target="slides/slide151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189" Type="http://schemas.openxmlformats.org/officeDocument/2006/relationships/slide" Target="slides/slide17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7.xml"/><Relationship Id="rId235" Type="http://schemas.openxmlformats.org/officeDocument/2006/relationships/slide" Target="slides/slide218.xml"/><Relationship Id="rId256" Type="http://schemas.openxmlformats.org/officeDocument/2006/relationships/viewProps" Target="viewProps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179" Type="http://schemas.openxmlformats.org/officeDocument/2006/relationships/slide" Target="slides/slide162.xml"/><Relationship Id="rId190" Type="http://schemas.openxmlformats.org/officeDocument/2006/relationships/slide" Target="slides/slide173.xml"/><Relationship Id="rId204" Type="http://schemas.openxmlformats.org/officeDocument/2006/relationships/slide" Target="slides/slide187.xml"/><Relationship Id="rId225" Type="http://schemas.openxmlformats.org/officeDocument/2006/relationships/slide" Target="slides/slide208.xml"/><Relationship Id="rId246" Type="http://schemas.openxmlformats.org/officeDocument/2006/relationships/font" Target="fonts/font9.fntdata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94" Type="http://schemas.openxmlformats.org/officeDocument/2006/relationships/slide" Target="slides/slide77.xml"/><Relationship Id="rId148" Type="http://schemas.openxmlformats.org/officeDocument/2006/relationships/slide" Target="slides/slide131.xml"/><Relationship Id="rId169" Type="http://schemas.openxmlformats.org/officeDocument/2006/relationships/slide" Target="slides/slide15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63.xml"/><Relationship Id="rId215" Type="http://schemas.openxmlformats.org/officeDocument/2006/relationships/slide" Target="slides/slide198.xml"/><Relationship Id="rId236" Type="http://schemas.openxmlformats.org/officeDocument/2006/relationships/slide" Target="slides/slide219.xml"/><Relationship Id="rId2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6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>
                <a:solidFill>
                  <a:prstClr val="black"/>
                </a:solidFill>
              </a:rPr>
              <a:pPr/>
              <a:t>84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428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383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52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136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506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405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149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832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018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325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03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975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270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330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686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035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350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701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070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6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4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680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53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60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81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8805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84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817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8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2800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483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99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2315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324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867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2145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9428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38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5827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00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840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034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84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6852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255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5867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6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3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1708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2603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447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2145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627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3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65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92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7139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68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4510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39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747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274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0636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486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14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487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973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51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486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5383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57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2631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271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65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55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0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87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3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6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056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4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34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09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38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162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3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7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14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47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144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21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15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0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9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150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17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01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749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1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3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81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6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140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76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02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18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86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42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18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670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71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82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51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53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37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84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0037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9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77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677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540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85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62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11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99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89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201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812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813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397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44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90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79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404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3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208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01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3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86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703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987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8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126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3508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875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553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15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838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90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04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398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4225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7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496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672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0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7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3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9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9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3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4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4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6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12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5.PNG"/><Relationship Id="rId7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5.PNG"/><Relationship Id="rId4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2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2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jpeg"/><Relationship Id="rId5" Type="http://schemas.openxmlformats.org/officeDocument/2006/relationships/image" Target="../media/image239.jpeg"/><Relationship Id="rId4" Type="http://schemas.openxmlformats.org/officeDocument/2006/relationships/image" Target="../media/image238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prstClr val="black">
                  <a:lumMod val="75000"/>
                  <a:lumOff val="2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721202"/>
            <a:ext cx="8962769" cy="3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4217" y="2736385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39771" y="368821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39771" y="452377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9771" y="507525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3" y="337251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3" y="4208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83603" y="1030413"/>
            <a:ext cx="2694495" cy="430887"/>
            <a:chOff x="6383603" y="999325"/>
            <a:chExt cx="2694495" cy="430887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1578759"/>
            <a:ext cx="2694495" cy="769441"/>
            <a:chOff x="6383603" y="999325"/>
            <a:chExt cx="2694495" cy="769441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3604998"/>
            <a:ext cx="2694495" cy="600164"/>
            <a:chOff x="6383603" y="999325"/>
            <a:chExt cx="2694495" cy="600164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89400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16"/>
          <p:cNvSpPr/>
          <p:nvPr/>
        </p:nvSpPr>
        <p:spPr>
          <a:xfrm>
            <a:off x="3864033" y="282443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864033" y="45957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0" name="직사각형 16"/>
          <p:cNvSpPr/>
          <p:nvPr/>
        </p:nvSpPr>
        <p:spPr>
          <a:xfrm>
            <a:off x="3864033" y="514722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64033" y="37601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0" y="68190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개인정보 확인 및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71519" y="1047965"/>
            <a:ext cx="2777237" cy="562542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3214048" y="1047965"/>
            <a:ext cx="2777237" cy="562542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965585" y="1298255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7468" y="29024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7468" y="370904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284" y="258679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7284" y="339405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7468" y="211092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27284" y="17952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7468" y="450543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7284" y="419044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1923" y="528551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0209" y="497052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27284" y="60777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25570" y="5762806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63283" y="4189477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392412" y="1851927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9162" y="153694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98522" y="235266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95012" y="3477566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01762" y="3162581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53660" y="2828923"/>
            <a:ext cx="12048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2255737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77111" y="3266378"/>
            <a:ext cx="2694495" cy="769441"/>
            <a:chOff x="6383603" y="999325"/>
            <a:chExt cx="2694495" cy="769441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0358" y="1540833"/>
            <a:ext cx="2694495" cy="600164"/>
            <a:chOff x="6383603" y="999325"/>
            <a:chExt cx="2694495" cy="600164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379693" y="4253194"/>
            <a:ext cx="2694495" cy="430887"/>
            <a:chOff x="6383603" y="999325"/>
            <a:chExt cx="2694495" cy="430887"/>
          </a:xfrm>
        </p:grpSpPr>
        <p:sp>
          <p:nvSpPr>
            <p:cNvPr id="8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4" name="직사각형 16"/>
          <p:cNvSpPr/>
          <p:nvPr/>
        </p:nvSpPr>
        <p:spPr>
          <a:xfrm>
            <a:off x="2313669" y="13926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5" name="직사각형 16"/>
          <p:cNvSpPr/>
          <p:nvPr/>
        </p:nvSpPr>
        <p:spPr>
          <a:xfrm>
            <a:off x="1603156" y="17831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6" name="직사각형 16"/>
          <p:cNvSpPr/>
          <p:nvPr/>
        </p:nvSpPr>
        <p:spPr>
          <a:xfrm>
            <a:off x="4465833" y="15072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7" name="직사각형 16"/>
          <p:cNvSpPr/>
          <p:nvPr/>
        </p:nvSpPr>
        <p:spPr>
          <a:xfrm>
            <a:off x="4958915" y="315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5095747" y="426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-3266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7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참여인원의 기본정보 및 로그인 </a:t>
            </a:r>
            <a:r>
              <a:rPr lang="ko-KR" altLang="en-US" sz="1100" dirty="0" smtClean="0">
                <a:solidFill>
                  <a:prstClr val="black"/>
                </a:solidFill>
              </a:rPr>
              <a:t>여부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864588"/>
              </p:ext>
            </p:extLst>
          </p:nvPr>
        </p:nvGraphicFramePr>
        <p:xfrm>
          <a:off x="1812904" y="2684960"/>
          <a:ext cx="2445828" cy="4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457"/>
                <a:gridCol w="611457"/>
                <a:gridCol w="611457"/>
                <a:gridCol w="611457"/>
              </a:tblGrid>
              <a:tr h="427145"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815151" y="3598443"/>
          <a:ext cx="2443580" cy="283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895"/>
                <a:gridCol w="610895"/>
                <a:gridCol w="610895"/>
                <a:gridCol w="610895"/>
              </a:tblGrid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24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269947" y="3206292"/>
            <a:ext cx="111357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4162" y="3206292"/>
            <a:ext cx="724570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380359" y="1000224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8292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416554" y="2609026"/>
            <a:ext cx="2694495" cy="600164"/>
            <a:chOff x="6383603" y="999325"/>
            <a:chExt cx="2694495" cy="600164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1653869" y="2757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1877203" y="32435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2" name="직사각형 16"/>
          <p:cNvSpPr/>
          <p:nvPr/>
        </p:nvSpPr>
        <p:spPr>
          <a:xfrm>
            <a:off x="1933590" y="41418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-3268" y="67096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</a:p>
        </p:txBody>
      </p:sp>
    </p:spTree>
    <p:extLst>
      <p:ext uri="{BB962C8B-B14F-4D97-AF65-F5344CB8AC3E}">
        <p14:creationId xmlns:p14="http://schemas.microsoft.com/office/powerpoint/2010/main" val="26268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9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공지사항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593203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공지사항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공지사항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80824" y="1941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363" y="3555752"/>
            <a:ext cx="2785743" cy="228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645363" y="404958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645363" y="454448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383603" y="2146305"/>
            <a:ext cx="2828821" cy="820228"/>
            <a:chOff x="6383603" y="1338762"/>
            <a:chExt cx="2828821" cy="820228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3412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87720" y="1694016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92144" y="1338762"/>
              <a:ext cx="2520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black"/>
                  </a:solidFill>
                </a:rPr>
                <a:t>회의록 리스트 </a:t>
              </a:r>
              <a:endParaRPr lang="en-US" altLang="ko-KR" sz="1050" dirty="0">
                <a:solidFill>
                  <a:prstClr val="black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1662700"/>
              <a:ext cx="2520280" cy="49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dirty="0" err="1" smtClean="0">
                  <a:solidFill>
                    <a:prstClr val="black"/>
                  </a:solidFill>
                </a:rPr>
                <a:t>글작성버튼</a:t>
              </a:r>
              <a:endParaRPr lang="en-US" altLang="ko-KR" sz="1050" dirty="0">
                <a:solidFill>
                  <a:prstClr val="black"/>
                </a:solidFill>
              </a:endParaRPr>
            </a:p>
            <a:p>
              <a:endParaRPr lang="en-US" altLang="ko-KR" sz="105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회의록</a:t>
            </a:r>
            <a:endParaRPr lang="ko-KR" altLang="en-US" sz="11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6383602" y="976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72015" y="973578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공지사항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회의록 간 이동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각 페이지로 이동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717985" y="2948386"/>
            <a:ext cx="500332" cy="283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28755" y="5081878"/>
            <a:ext cx="271881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728755" y="5576777"/>
            <a:ext cx="268556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54679" y="2948386"/>
            <a:ext cx="1794295" cy="2838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337583" y="296816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6380731" y="15579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144" y="1555431"/>
            <a:ext cx="2520280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prstClr val="black"/>
                </a:solidFill>
              </a:rPr>
              <a:t>검색 기능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smtClean="0">
                <a:solidFill>
                  <a:prstClr val="black"/>
                </a:solidFill>
              </a:rPr>
              <a:t>제목으로 리스트 검색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1805802" y="36754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979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448"/>
            <a:ext cx="6186659" cy="34332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회의록 글쓰기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15975" y="298086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6313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976444"/>
            <a:ext cx="25202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black"/>
                </a:solidFill>
              </a:rPr>
              <a:t>글작성</a:t>
            </a:r>
            <a:r>
              <a:rPr lang="ko-KR" altLang="en-US" sz="1050" dirty="0" smtClean="0">
                <a:solidFill>
                  <a:prstClr val="black"/>
                </a:solidFill>
              </a:rPr>
              <a:t> 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글제목과</a:t>
            </a:r>
            <a:r>
              <a:rPr lang="ko-KR" altLang="en-US" sz="1050" dirty="0" smtClean="0">
                <a:solidFill>
                  <a:prstClr val="black"/>
                </a:solidFill>
              </a:rPr>
              <a:t> 글 내용을 입력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610067" y="5725213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1483" y="574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553525"/>
            <a:ext cx="14962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/>
                </a:solidFill>
              </a:rPr>
              <a:t>글쓰기 버튼</a:t>
            </a:r>
            <a:endParaRPr lang="en-US" altLang="ko-KR" sz="105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/>
                </a:solidFill>
              </a:rPr>
              <a:t>- </a:t>
            </a:r>
            <a:r>
              <a:rPr lang="ko-KR" altLang="en-US" sz="1050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sz="1050" dirty="0" smtClean="0">
                <a:solidFill>
                  <a:prstClr val="black"/>
                </a:solidFill>
              </a:rPr>
              <a:t> 등록</a:t>
            </a:r>
            <a:endParaRPr lang="en-US" altLang="ko-KR" sz="1050" dirty="0">
              <a:solidFill>
                <a:prstClr val="black"/>
              </a:solidFill>
            </a:endParaRPr>
          </a:p>
          <a:p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78000" y="2968822"/>
            <a:ext cx="2514600" cy="28810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prstClr val="black"/>
                </a:solidFill>
              </a:rPr>
              <a:t>글제목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8000" y="3369792"/>
            <a:ext cx="2514600" cy="179189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내용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86812" y="1864087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공지사항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19206" y="1870713"/>
            <a:ext cx="931333" cy="3418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회의록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62604" y="2493927"/>
            <a:ext cx="2551259" cy="2550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회의록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0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841216" y="2391446"/>
          <a:ext cx="2402541" cy="2361568"/>
        </p:xfrm>
        <a:graphic>
          <a:graphicData uri="http://schemas.openxmlformats.org/drawingml/2006/table">
            <a:tbl>
              <a:tblPr firstRow="1" bandRow="1"/>
              <a:tblGrid>
                <a:gridCol w="466188"/>
                <a:gridCol w="752667"/>
                <a:gridCol w="407406"/>
                <a:gridCol w="388140"/>
                <a:gridCol w="388140"/>
              </a:tblGrid>
              <a:tr h="3160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5323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442447" y="4827555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dirty="0" smtClean="0">
                <a:solidFill>
                  <a:prstClr val="black"/>
                </a:solidFill>
              </a:rPr>
              <a:t>등록</a:t>
            </a:r>
            <a:endParaRPr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6"/>
          <p:cNvSpPr/>
          <p:nvPr/>
        </p:nvSpPr>
        <p:spPr>
          <a:xfrm>
            <a:off x="2768822" y="201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00153" y="2019891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3" name="직사각형 16"/>
          <p:cNvSpPr/>
          <p:nvPr/>
        </p:nvSpPr>
        <p:spPr>
          <a:xfrm>
            <a:off x="1815545" y="23205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제목으로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9398" y="1720415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베이스에 등록된 이슈리스트 내용을 출력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83603" y="23488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4978" y="2348879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173560" y="48275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83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511" y="1805975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1" y="2267640"/>
            <a:ext cx="78009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4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807616" y="2300030"/>
          <a:ext cx="2418726" cy="1040432"/>
        </p:xfrm>
        <a:graphic>
          <a:graphicData uri="http://schemas.openxmlformats.org/drawingml/2006/table">
            <a:tbl>
              <a:tblPr firstRow="1" bandRow="1"/>
              <a:tblGrid>
                <a:gridCol w="604351"/>
                <a:gridCol w="1814375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339111" y="3534990"/>
            <a:ext cx="77889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231" y="3534990"/>
            <a:ext cx="105168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조회화면으로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30289" y="1337027"/>
            <a:ext cx="1976946" cy="518944"/>
          </a:xfrm>
          <a:prstGeom prst="rect">
            <a:avLst/>
          </a:prstGeom>
          <a:solidFill>
            <a:schemeClr val="l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</a:p>
        </p:txBody>
      </p:sp>
      <p:sp>
        <p:nvSpPr>
          <p:cNvPr id="13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9398" y="1047965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 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제목과 내용을 입력할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16"/>
          <p:cNvSpPr/>
          <p:nvPr/>
        </p:nvSpPr>
        <p:spPr>
          <a:xfrm>
            <a:off x="6383602" y="15919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9397" y="1591941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조회화면으로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이슈리스트 페이지로 이동한다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801424" y="22925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3118006" y="38008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3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100" dirty="0" smtClean="0">
                <a:solidFill>
                  <a:prstClr val="black"/>
                </a:solidFill>
              </a:rPr>
              <a:t> 업무 리스트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3195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816344" y="1047189"/>
            <a:ext cx="2772000" cy="56148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48942" y="1663970"/>
            <a:ext cx="2520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997197" y="2287164"/>
          <a:ext cx="2381332" cy="405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332"/>
              </a:tblGrid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52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88611" y="1311219"/>
            <a:ext cx="209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 현황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9762" y="233237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49761" y="274188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7496" y="276104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43164" y="313635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43163" y="3545875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898" y="3565028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43162" y="399595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3161" y="4405469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896" y="4424622"/>
            <a:ext cx="1329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 여부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7" y="946228"/>
            <a:ext cx="16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명으로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5507" y="1448526"/>
            <a:ext cx="2313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5371" y="276632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40761" y="1811090"/>
            <a:ext cx="863515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</a:t>
            </a:r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2768" y="1811090"/>
            <a:ext cx="1376261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71165" y="1869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1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8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17375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82691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" y="564756"/>
            <a:ext cx="3352800" cy="30956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55325" y="2675524"/>
            <a:ext cx="232370" cy="11988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09831" y="2398525"/>
            <a:ext cx="109098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922" y="3874390"/>
            <a:ext cx="3085772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사원번호 저장 체크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")){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r>
              <a:rPr lang="en-US" altLang="ko-KR" sz="1200" b="1" dirty="0">
                <a:solidFill>
                  <a:prstClr val="black"/>
                </a:solidFill>
              </a:rPr>
              <a:t>else{ // </a:t>
            </a:r>
            <a:r>
              <a:rPr lang="ko-KR" altLang="en-US" sz="1200" b="1" dirty="0">
                <a:solidFill>
                  <a:prstClr val="black"/>
                </a:solidFill>
              </a:rPr>
              <a:t>사원번호 저장 체크 해제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("key");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200" b="1" dirty="0" err="1">
                <a:solidFill>
                  <a:prstClr val="black"/>
                </a:solidFill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keyup</a:t>
            </a:r>
            <a:r>
              <a:rPr lang="en-US" altLang="ko-KR" sz="1200" b="1" dirty="0">
                <a:solidFill>
                  <a:prstClr val="black"/>
                </a:solidFill>
              </a:rPr>
              <a:t>(function(){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if</a:t>
            </a:r>
            <a:r>
              <a:rPr lang="en-US" altLang="ko-KR" sz="1200" b="1" dirty="0">
                <a:solidFill>
                  <a:prstClr val="black"/>
                </a:solidFill>
              </a:rPr>
              <a:t>($("#</a:t>
            </a:r>
            <a:r>
              <a:rPr lang="en-US" altLang="ko-KR" sz="1200" b="1" dirty="0" err="1">
                <a:solidFill>
                  <a:prstClr val="black"/>
                </a:solidFill>
              </a:rPr>
              <a:t>ckSave</a:t>
            </a:r>
            <a:r>
              <a:rPr lang="en-US" altLang="ko-KR" sz="1200" b="1" dirty="0">
                <a:solidFill>
                  <a:prstClr val="black"/>
                </a:solidFill>
              </a:rPr>
              <a:t>").is(":checked")){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setCookie</a:t>
            </a:r>
            <a:r>
              <a:rPr lang="en-US" altLang="ko-KR" sz="1200" dirty="0">
                <a:solidFill>
                  <a:prstClr val="black"/>
                </a:solidFill>
              </a:rPr>
              <a:t>("key", $("#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").</a:t>
            </a:r>
            <a:r>
              <a:rPr lang="en-US" altLang="ko-KR" sz="1200" dirty="0" err="1">
                <a:solidFill>
                  <a:prstClr val="black"/>
                </a:solidFill>
              </a:rPr>
              <a:t>val</a:t>
            </a:r>
            <a:r>
              <a:rPr lang="en-US" altLang="ko-KR" sz="1200" dirty="0">
                <a:solidFill>
                  <a:prstClr val="black"/>
                </a:solidFill>
              </a:rPr>
              <a:t>(), 1);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41715" y="3006316"/>
            <a:ext cx="4410183" cy="156966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설정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setCookie</a:t>
            </a:r>
            <a:r>
              <a:rPr lang="en-US" altLang="ko-KR" sz="1200" b="1" dirty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b="1" dirty="0">
                <a:solidFill>
                  <a:prstClr val="black"/>
                </a:solidFill>
              </a:rPr>
              <a:t>, value, </a:t>
            </a:r>
            <a:r>
              <a:rPr lang="en-US" altLang="ko-KR" sz="1200" b="1" dirty="0" err="1">
                <a:solidFill>
                  <a:prstClr val="black"/>
                </a:solidFill>
              </a:rPr>
              <a:t>exdays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){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exdate.setDate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exdate.getDate</a:t>
            </a:r>
            <a:r>
              <a:rPr lang="en-US" altLang="ko-KR" sz="1200" dirty="0">
                <a:solidFill>
                  <a:prstClr val="black"/>
                </a:solidFill>
              </a:rPr>
              <a:t>() + 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 = escape(value) + ((</a:t>
            </a:r>
            <a:r>
              <a:rPr lang="en-US" altLang="ko-KR" sz="1200" dirty="0" err="1">
                <a:solidFill>
                  <a:prstClr val="black"/>
                </a:solidFill>
              </a:rPr>
              <a:t>exdays</a:t>
            </a:r>
            <a:r>
              <a:rPr lang="en-US" altLang="ko-KR" sz="1200" dirty="0">
                <a:solidFill>
                  <a:prstClr val="black"/>
                </a:solidFill>
              </a:rPr>
              <a:t>==null)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smtClean="0">
                <a:solidFill>
                  <a:prstClr val="black"/>
                </a:solidFill>
              </a:rPr>
              <a:t>     ? </a:t>
            </a:r>
            <a:r>
              <a:rPr lang="en-US" altLang="ko-KR" sz="1200" dirty="0">
                <a:solidFill>
                  <a:prstClr val="black"/>
                </a:solidFill>
              </a:rPr>
              <a:t>"" : "; expires=" + </a:t>
            </a:r>
            <a:r>
              <a:rPr lang="en-US" altLang="ko-KR" sz="1200" dirty="0" err="1">
                <a:solidFill>
                  <a:prstClr val="black"/>
                </a:solidFill>
              </a:rPr>
              <a:t>exdate.toGMTString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"=" + </a:t>
            </a:r>
            <a:r>
              <a:rPr lang="en-US" altLang="ko-KR" sz="1200" dirty="0" err="1">
                <a:solidFill>
                  <a:prstClr val="black"/>
                </a:solidFill>
              </a:rPr>
              <a:t>cookieValue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08252" y="4994832"/>
            <a:ext cx="4877110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쿠키 삭제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function </a:t>
            </a:r>
            <a:r>
              <a:rPr lang="en-US" altLang="ko-KR" sz="1200" b="1" dirty="0" err="1">
                <a:solidFill>
                  <a:prstClr val="black"/>
                </a:solidFill>
              </a:rPr>
              <a:t>deleteCookie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 smtClean="0">
                <a:solidFill>
                  <a:prstClr val="black"/>
                </a:solidFill>
              </a:rPr>
              <a:t>){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</a:t>
            </a:r>
            <a:r>
              <a:rPr lang="en-US" altLang="ko-KR" sz="1200" dirty="0">
                <a:solidFill>
                  <a:prstClr val="black"/>
                </a:solidFill>
              </a:rPr>
              <a:t> = new Date</a:t>
            </a:r>
            <a:r>
              <a:rPr lang="en-US" altLang="ko-KR" sz="1200" dirty="0" smtClean="0">
                <a:solidFill>
                  <a:prstClr val="black"/>
                </a:solidFill>
              </a:rPr>
              <a:t>();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expireDate.setDate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expireDate.getDate</a:t>
            </a:r>
            <a:r>
              <a:rPr lang="en-US" altLang="ko-KR" sz="1200" dirty="0">
                <a:solidFill>
                  <a:prstClr val="black"/>
                </a:solidFill>
              </a:rPr>
              <a:t>() - 1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document.cookie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= </a:t>
            </a:r>
            <a:r>
              <a:rPr lang="en-US" altLang="ko-KR" sz="1200" dirty="0" err="1">
                <a:solidFill>
                  <a:prstClr val="black"/>
                </a:solidFill>
              </a:rPr>
              <a:t>cookieName</a:t>
            </a:r>
            <a:r>
              <a:rPr lang="en-US" altLang="ko-KR" sz="1200" dirty="0">
                <a:solidFill>
                  <a:prstClr val="black"/>
                </a:solidFill>
              </a:rPr>
              <a:t> + "= " + "; expires</a:t>
            </a:r>
            <a:r>
              <a:rPr lang="en-US" altLang="ko-KR" sz="1200" dirty="0" smtClean="0">
                <a:solidFill>
                  <a:prstClr val="black"/>
                </a:solidFill>
              </a:rPr>
              <a:t>=“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	   + </a:t>
            </a:r>
            <a:r>
              <a:rPr lang="en-US" altLang="ko-KR" sz="1200" dirty="0" err="1">
                <a:solidFill>
                  <a:prstClr val="black"/>
                </a:solidFill>
              </a:rPr>
              <a:t>expireDate.toGMTString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cxnSp>
        <p:nvCxnSpPr>
          <p:cNvPr id="23" name="직선 화살표 연결선 22"/>
          <p:cNvCxnSpPr>
            <a:stCxn id="29" idx="3"/>
            <a:endCxn id="17" idx="1"/>
          </p:cNvCxnSpPr>
          <p:nvPr/>
        </p:nvCxnSpPr>
        <p:spPr>
          <a:xfrm>
            <a:off x="2422187" y="4932331"/>
            <a:ext cx="1586065" cy="75499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6" idx="1"/>
          </p:cNvCxnSpPr>
          <p:nvPr/>
        </p:nvCxnSpPr>
        <p:spPr>
          <a:xfrm flipV="1">
            <a:off x="3164395" y="3791146"/>
            <a:ext cx="1077320" cy="64886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35183" y="4437477"/>
            <a:ext cx="2527239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42200" y="4793831"/>
            <a:ext cx="1479987" cy="2769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31275" y="706932"/>
            <a:ext cx="3475473" cy="221599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비즈니스 </a:t>
            </a:r>
            <a:r>
              <a:rPr lang="ko-KR" altLang="en-US" sz="1200" b="1" dirty="0" err="1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로직</a:t>
            </a:r>
            <a:r>
              <a:rPr lang="en-US" altLang="ko-KR" sz="1200" b="1" dirty="0" smtClean="0">
                <a:solidFill>
                  <a:srgbClr val="4F81B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쿠키 이용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찾기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31275" y="70693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0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3097" y="1083754"/>
            <a:ext cx="3352800" cy="3095625"/>
            <a:chOff x="317770" y="535510"/>
            <a:chExt cx="3352800" cy="30956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70" y="535510"/>
              <a:ext cx="3352800" cy="309562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73643" y="2972457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35016" y="4357991"/>
            <a:ext cx="408896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Select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pass=#{pass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 * FROM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279497" y="3952925"/>
            <a:ext cx="0" cy="4050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709463" y="3736813"/>
            <a:ext cx="7681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5016" y="5498140"/>
            <a:ext cx="441998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Insert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INSERT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INTO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values(pmslog_seq.nextval,1,sysdate,null,#{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})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로그인 정보 저장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77649" y="1373601"/>
            <a:ext cx="4374030" cy="452431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HttpSession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session = </a:t>
            </a:r>
            <a:r>
              <a:rPr lang="en-US" altLang="ko-KR" sz="1200" dirty="0" err="1">
                <a:solidFill>
                  <a:prstClr val="black"/>
                </a:solidFill>
              </a:rPr>
              <a:t>request.getSession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>
                <a:solidFill>
                  <a:prstClr val="black"/>
                </a:solidFill>
              </a:rPr>
              <a:t>service.memberInforAll</a:t>
            </a:r>
            <a:r>
              <a:rPr lang="en-US" altLang="ko-KR" sz="1200" b="1" dirty="0">
                <a:solidFill>
                  <a:prstClr val="black"/>
                </a:solidFill>
              </a:rPr>
              <a:t>(member);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pmsemp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 =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service.empInfor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infor_M.getMno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());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infor_M.getMno</a:t>
            </a:r>
            <a:r>
              <a:rPr lang="en-US" altLang="ko-KR" sz="1200" dirty="0">
                <a:solidFill>
                  <a:prstClr val="black"/>
                </a:solidFill>
              </a:rPr>
              <a:t>()</a:t>
            </a:r>
            <a:r>
              <a:rPr lang="en-US" altLang="ko-KR" sz="1200" dirty="0" smtClean="0">
                <a:solidFill>
                  <a:prstClr val="black"/>
                </a:solidFill>
              </a:rPr>
              <a:t>!=</a:t>
            </a:r>
            <a:r>
              <a:rPr lang="en-US" altLang="ko-KR" sz="1200" dirty="0">
                <a:solidFill>
                  <a:prstClr val="black"/>
                </a:solidFill>
              </a:rPr>
              <a:t>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if(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8 ||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9)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 if(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infor_M.getMdiv</a:t>
            </a:r>
            <a:r>
              <a:rPr lang="en-US" altLang="ko-KR" sz="1200" b="1" dirty="0">
                <a:solidFill>
                  <a:prstClr val="black"/>
                </a:solidFill>
              </a:rPr>
              <a:t>() == 7)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 err="1">
                <a:solidFill>
                  <a:prstClr val="black"/>
                </a:solidFill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PMSemp.do?method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empmList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 </a:t>
            </a:r>
            <a:r>
              <a:rPr lang="en-US" altLang="ko-KR" sz="1200" b="1" dirty="0">
                <a:solidFill>
                  <a:prstClr val="black"/>
                </a:solidFill>
              </a:rPr>
              <a:t>else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infor_M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session.setAttribute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>
                <a:solidFill>
                  <a:prstClr val="black"/>
                </a:solidFill>
              </a:rPr>
              <a:t>", </a:t>
            </a:r>
            <a:r>
              <a:rPr lang="en-US" altLang="ko-KR" sz="1200" b="1" dirty="0" err="1">
                <a:solidFill>
                  <a:prstClr val="black"/>
                </a:solidFill>
              </a:rPr>
              <a:t>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return </a:t>
            </a:r>
            <a:r>
              <a:rPr lang="en-US" altLang="ko-KR" sz="1200" dirty="0">
                <a:solidFill>
                  <a:prstClr val="black"/>
                </a:solidFill>
              </a:rPr>
              <a:t>"forward:/</a:t>
            </a:r>
            <a:r>
              <a:rPr lang="en-US" altLang="ko-KR" sz="1200" dirty="0" err="1">
                <a:solidFill>
                  <a:prstClr val="black"/>
                </a:solidFill>
              </a:rPr>
              <a:t>DashTeam.do?method</a:t>
            </a:r>
            <a:r>
              <a:rPr lang="en-US" altLang="ko-KR" sz="1200" dirty="0">
                <a:solidFill>
                  <a:prstClr val="black"/>
                </a:solidFill>
              </a:rPr>
              <a:t>=list";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else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</a:t>
            </a:r>
            <a:r>
              <a:rPr lang="en-US" altLang="ko-KR" sz="1200" dirty="0">
                <a:solidFill>
                  <a:prstClr val="black"/>
                </a:solidFill>
              </a:rPr>
              <a:t>"WEB-INF\\views\\main\\</a:t>
            </a:r>
            <a:r>
              <a:rPr lang="en-US" altLang="ko-KR" sz="1200" dirty="0" err="1">
                <a:solidFill>
                  <a:prstClr val="black"/>
                </a:solidFill>
              </a:rPr>
              <a:t>login.jsp</a:t>
            </a:r>
            <a:r>
              <a:rPr lang="en-US" altLang="ko-KR" sz="1200" dirty="0">
                <a:solidFill>
                  <a:prstClr val="black"/>
                </a:solidFill>
              </a:rPr>
              <a:t>";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}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</a:rPr>
              <a:t>   권한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(mdiv)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별 로그인 여부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PmsMember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/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PmsEmp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테이블 정보를 세션 값으로 생성</a:t>
            </a:r>
            <a:endParaRPr lang="en-US" altLang="ko-KR" sz="1200" b="1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77649" y="137360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5016" y="4357991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5016" y="549814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9417" y="592475"/>
            <a:ext cx="2575833" cy="3102498"/>
            <a:chOff x="233970" y="628315"/>
            <a:chExt cx="3248025" cy="41052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073227" y="1045072"/>
            <a:ext cx="4594117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&lt;Service&gt;     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생성</a:t>
            </a:r>
            <a:endParaRPr lang="en-US" altLang="ko-KR" sz="1200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for(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&lt;8;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++) {</a:t>
            </a:r>
          </a:p>
          <a:p>
            <a:r>
              <a:rPr lang="sv-SE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int </a:t>
            </a:r>
            <a:r>
              <a:rPr lang="sv-SE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 = (int)(Math.</a:t>
            </a:r>
            <a:r>
              <a:rPr lang="sv-SE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random()*3);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== 0)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()*26)+97);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1)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(char)((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()*26)+65);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else if(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randomNum</a:t>
            </a:r>
            <a:r>
              <a:rPr lang="en-US" altLang="ko-KR" sz="12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== 2) {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sendNum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+= 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)((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Math.</a:t>
            </a:r>
            <a:r>
              <a:rPr lang="en-US" altLang="ko-KR" sz="1200" b="1" i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random</a:t>
            </a:r>
            <a:r>
              <a:rPr lang="en-US" altLang="ko-KR" sz="1200" b="1" i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()*10));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}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</a:t>
            </a: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아스키코드 이용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(char)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정수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문자 변환</a:t>
            </a:r>
            <a:endParaRPr lang="en-US" altLang="ko-KR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02928" y="3970224"/>
            <a:ext cx="5134713" cy="270843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&lt;Dispatcher-Servlet&gt;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 </a:t>
            </a:r>
            <a:r>
              <a:rPr lang="ko-KR" altLang="en-US" sz="12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설정</a:t>
            </a:r>
            <a:endParaRPr lang="en-US" altLang="ko-KR" sz="1200" b="1" dirty="0" smtClean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&lt;bean id="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mailSender</a:t>
            </a:r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class="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org.springframework.mail.javamail.JavaMailSenderImpl</a:t>
            </a:r>
            <a:r>
              <a:rPr lang="en-US" altLang="ko-KR" sz="1200" dirty="0" smtClean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name="username"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=＂id“/&gt;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아이디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b="1" dirty="0">
                <a:solidFill>
                  <a:prstClr val="black"/>
                </a:solidFill>
              </a:rPr>
              <a:t>property name="password" value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=“pass“/&gt; &lt;!-- </a:t>
            </a:r>
            <a:r>
              <a:rPr lang="ko-KR" altLang="en-US" sz="1200" b="1" dirty="0" err="1">
                <a:solidFill>
                  <a:prstClr val="black"/>
                </a:solidFill>
              </a:rPr>
              <a:t>구글</a:t>
            </a:r>
            <a:r>
              <a:rPr lang="ko-KR" altLang="en-US" sz="1200" b="1" dirty="0">
                <a:solidFill>
                  <a:prstClr val="black"/>
                </a:solidFill>
              </a:rPr>
              <a:t> 비번 </a:t>
            </a:r>
            <a:r>
              <a:rPr lang="en-US" altLang="ko-KR" sz="1200" b="1" dirty="0">
                <a:solidFill>
                  <a:prstClr val="black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</a:rPr>
              <a:t>props</a:t>
            </a:r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</a:t>
            </a:r>
            <a:r>
              <a:rPr lang="en-US" altLang="ko-KR" sz="1200" dirty="0">
                <a:solidFill>
                  <a:prstClr val="black"/>
                </a:solidFill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 flipV="1">
            <a:off x="2222495" y="2276179"/>
            <a:ext cx="1850732" cy="6498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22495" y="2926072"/>
            <a:ext cx="1580433" cy="126112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988" y="4410314"/>
            <a:ext cx="3475473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메일 전송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)-&gt;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인증번호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전송된 인증번호와 입력 값 비교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일치하면 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73227" y="1053310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988" y="441031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02928" y="3977192"/>
            <a:ext cx="1889418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Dispatcher-Servlet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19606" y="718577"/>
            <a:ext cx="4075618" cy="307776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200" b="1" dirty="0" smtClean="0">
              <a:solidFill>
                <a:prstClr val="black"/>
              </a:solidFill>
            </a:endParaRPr>
          </a:p>
          <a:p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num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pass01.search(/[0-9]/g);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eng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pass01.search(/[a-z]/</a:t>
            </a:r>
            <a:r>
              <a:rPr lang="en-US" altLang="ko-KR" sz="1200" b="1" dirty="0" err="1">
                <a:solidFill>
                  <a:prstClr val="black"/>
                </a:solidFill>
              </a:rPr>
              <a:t>ig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b="1" dirty="0" err="1">
                <a:solidFill>
                  <a:prstClr val="black"/>
                </a:solidFill>
              </a:rPr>
              <a:t>var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spe</a:t>
            </a:r>
            <a:r>
              <a:rPr lang="en-US" altLang="ko-KR" sz="1200" b="1" dirty="0">
                <a:solidFill>
                  <a:prstClr val="black"/>
                </a:solidFill>
              </a:rPr>
              <a:t> = pass01.search(/[`~!@#$%^&amp;*;:\/?]/</a:t>
            </a:r>
            <a:r>
              <a:rPr lang="en-US" altLang="ko-KR" sz="1200" b="1" dirty="0" err="1">
                <a:solidFill>
                  <a:prstClr val="black"/>
                </a:solidFill>
              </a:rPr>
              <a:t>gi</a:t>
            </a:r>
            <a:r>
              <a:rPr lang="en-US" altLang="ko-KR" sz="1200" b="1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(pass01.length &lt; 8 || pass01.length &gt; 20)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1;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 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(pass01.search(/\s/) != -1)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2;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if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num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eng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 || </a:t>
            </a:r>
            <a:r>
              <a:rPr lang="en-US" altLang="ko-KR" sz="1200" b="1" dirty="0" err="1" smtClean="0">
                <a:solidFill>
                  <a:prstClr val="black"/>
                </a:solidFill>
              </a:rPr>
              <a:t>spe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&lt; 0)</a:t>
            </a:r>
            <a:r>
              <a:rPr lang="en-US" altLang="ko-KR" sz="1200" dirty="0" smtClean="0">
                <a:solidFill>
                  <a:prstClr val="black"/>
                </a:solidFill>
              </a:rPr>
              <a:t> {</a:t>
            </a:r>
            <a:endParaRPr lang="ko-KR" altLang="en-US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3;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return 0;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8~20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자리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영문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숫자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,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특수문자 조합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조건 판별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4773" y="691852"/>
            <a:ext cx="3219450" cy="3419475"/>
            <a:chOff x="703049" y="711310"/>
            <a:chExt cx="3219450" cy="3419475"/>
          </a:xfrm>
        </p:grpSpPr>
        <p:grpSp>
          <p:nvGrpSpPr>
            <p:cNvPr id="9" name="그룹 8"/>
            <p:cNvGrpSpPr/>
            <p:nvPr/>
          </p:nvGrpSpPr>
          <p:grpSpPr>
            <a:xfrm>
              <a:off x="703049" y="711310"/>
              <a:ext cx="3219450" cy="3419475"/>
              <a:chOff x="481722" y="711311"/>
              <a:chExt cx="3219450" cy="34194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22" y="711311"/>
                <a:ext cx="3219450" cy="3419475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66200" y="1616843"/>
                <a:ext cx="2115911" cy="23141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887527" y="3517460"/>
              <a:ext cx="2850493" cy="4322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V="1">
            <a:off x="2955162" y="1692610"/>
            <a:ext cx="1564444" cy="139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26841" y="4146184"/>
            <a:ext cx="347531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SET pass=#{pass}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19604" y="3914563"/>
            <a:ext cx="4341473" cy="246221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en-US" altLang="ko-KR" sz="1400" b="1" dirty="0" smtClean="0">
              <a:solidFill>
                <a:prstClr val="black"/>
              </a:solidFill>
            </a:endParaRPr>
          </a:p>
          <a:p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>
                <a:solidFill>
                  <a:prstClr val="black"/>
                </a:solidFill>
              </a:rPr>
              <a:t> = "${</a:t>
            </a:r>
            <a:r>
              <a:rPr lang="en-US" altLang="ko-KR" sz="1400" b="1" dirty="0" err="1">
                <a:solidFill>
                  <a:prstClr val="black"/>
                </a:solidFill>
              </a:rPr>
              <a:t>ck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}“; </a:t>
            </a:r>
            <a:r>
              <a:rPr lang="en-US" altLang="ko-KR" sz="1400" dirty="0" smtClean="0">
                <a:solidFill>
                  <a:prstClr val="black"/>
                </a:solidFill>
              </a:rPr>
              <a:t>// </a:t>
            </a:r>
            <a:r>
              <a:rPr lang="ko-KR" altLang="en-US" sz="1400" dirty="0" smtClean="0">
                <a:solidFill>
                  <a:prstClr val="black"/>
                </a:solidFill>
              </a:rPr>
              <a:t>구분 번호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if(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 == 1){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Swal.fire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  </a:t>
            </a:r>
            <a:r>
              <a:rPr lang="ko-KR" altLang="en-US" sz="1400" dirty="0" smtClean="0">
                <a:solidFill>
                  <a:prstClr val="black"/>
                </a:solidFill>
              </a:rPr>
              <a:t>팝업내용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}).</a:t>
            </a:r>
            <a:r>
              <a:rPr lang="en-US" altLang="ko-KR" sz="1400" dirty="0">
                <a:solidFill>
                  <a:prstClr val="black"/>
                </a:solidFill>
              </a:rPr>
              <a:t>then((result) =</a:t>
            </a:r>
            <a:r>
              <a:rPr lang="en-US" altLang="ko-KR" sz="1400" u="sng" dirty="0">
                <a:solidFill>
                  <a:prstClr val="black"/>
                </a:solidFill>
              </a:rPr>
              <a:t>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 smtClean="0">
                <a:solidFill>
                  <a:prstClr val="black"/>
                </a:solidFill>
              </a:rPr>
              <a:t>{ // OK </a:t>
            </a:r>
            <a:r>
              <a:rPr lang="ko-KR" altLang="en-US" sz="1400" dirty="0" smtClean="0">
                <a:solidFill>
                  <a:prstClr val="black"/>
                </a:solidFill>
              </a:rPr>
              <a:t>클릭 시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","${path}/main.do");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})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 비밀번호 변경 완료 팝업 출력 후 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메인으로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이동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231221" y="3933467"/>
            <a:ext cx="0" cy="30779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2153" y="4591987"/>
            <a:ext cx="51745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26841" y="5016859"/>
            <a:ext cx="3475473" cy="1692771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</a:rPr>
              <a:t>새 비밀번호 입력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   - 8~20</a:t>
            </a:r>
            <a:r>
              <a:rPr lang="ko-KR" altLang="en-US" sz="1200" dirty="0" smtClean="0">
                <a:solidFill>
                  <a:prstClr val="black"/>
                </a:solidFill>
              </a:rPr>
              <a:t>자리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영문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숫자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특수문자 조합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</a:rPr>
              <a:t>정규식 이용 판별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</a:rPr>
              <a:t>2. CHANGE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-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 Update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6841" y="501685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6841" y="414458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9604" y="718577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9443" y="3924619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" y="614874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90659" y="694760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844563" y="992221"/>
            <a:ext cx="3709" cy="15514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94250" y="1147366"/>
            <a:ext cx="2772707" cy="4684105"/>
            <a:chOff x="502486" y="1313855"/>
            <a:chExt cx="2772707" cy="468410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86" y="1313855"/>
              <a:ext cx="2772707" cy="468410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03112" y="1313855"/>
              <a:ext cx="2772081" cy="4684105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 flipH="1">
            <a:off x="3266957" y="1450813"/>
            <a:ext cx="2950575" cy="833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703541" y="1606003"/>
            <a:ext cx="1968022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&lt;View&gt; Session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값 활용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infor_M.mno</a:t>
            </a:r>
            <a:r>
              <a:rPr lang="en-US" altLang="ko-KR" sz="1200" dirty="0" smtClean="0">
                <a:solidFill>
                  <a:prstClr val="black"/>
                </a:solidFill>
              </a:rPr>
              <a:t>}“,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value</a:t>
            </a:r>
            <a:r>
              <a:rPr lang="en-US" altLang="ko-KR" sz="1200" dirty="0">
                <a:solidFill>
                  <a:prstClr val="black"/>
                </a:solidFill>
              </a:rPr>
              <a:t>="${emp.name }" </a:t>
            </a:r>
            <a:r>
              <a:rPr lang="en-US" altLang="ko-KR" sz="12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value="${</a:t>
            </a:r>
            <a:r>
              <a:rPr lang="en-US" altLang="ko-KR" sz="1200" dirty="0" err="1">
                <a:solidFill>
                  <a:prstClr val="black"/>
                </a:solidFill>
              </a:rPr>
              <a:t>emp.grade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}“,…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16102" y="1784515"/>
            <a:ext cx="278407" cy="2568781"/>
            <a:chOff x="2852395" y="1819064"/>
            <a:chExt cx="278407" cy="256878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화살표 연결선 42"/>
          <p:cNvCxnSpPr/>
          <p:nvPr/>
        </p:nvCxnSpPr>
        <p:spPr>
          <a:xfrm flipH="1">
            <a:off x="5661348" y="1904771"/>
            <a:ext cx="10808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94086" y="2021501"/>
            <a:ext cx="880752" cy="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516525" y="4466329"/>
            <a:ext cx="278407" cy="977574"/>
            <a:chOff x="2852395" y="1819064"/>
            <a:chExt cx="278407" cy="2568781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2862123" y="1819064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852395" y="4387845"/>
              <a:ext cx="2682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3120651" y="1819064"/>
              <a:ext cx="10151" cy="2568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직사각형 51"/>
          <p:cNvSpPr/>
          <p:nvPr/>
        </p:nvSpPr>
        <p:spPr>
          <a:xfrm>
            <a:off x="2958959" y="2637803"/>
            <a:ext cx="3497702" cy="113877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Update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UPDATE </a:t>
            </a:r>
            <a:r>
              <a:rPr lang="en-US" altLang="ko-KR" sz="1400" b="1" dirty="0" err="1">
                <a:solidFill>
                  <a:prstClr val="black"/>
                </a:solidFill>
              </a:rPr>
              <a:t>pmsmember</a:t>
            </a:r>
            <a:r>
              <a:rPr lang="en-US" altLang="ko-KR" sz="1400" b="1" dirty="0">
                <a:solidFill>
                  <a:prstClr val="black"/>
                </a:solidFill>
              </a:rPr>
              <a:t> SET pass=#{pass}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</a:t>
            </a:r>
            <a:r>
              <a:rPr lang="en-US" altLang="ko-KR" sz="1400" b="1" dirty="0">
                <a:solidFill>
                  <a:prstClr val="black"/>
                </a:solidFill>
              </a:rPr>
              <a:t>if test=</a:t>
            </a:r>
            <a:r>
              <a:rPr lang="en-US" altLang="ko-KR" sz="1400" b="1" i="1" dirty="0">
                <a:solidFill>
                  <a:prstClr val="black"/>
                </a:solidFill>
              </a:rPr>
              <a:t>"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!=null and </a:t>
            </a:r>
            <a:r>
              <a:rPr lang="en-US" altLang="ko-KR" sz="1400" b="1" i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i="1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  , 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wcon</a:t>
            </a:r>
            <a:r>
              <a:rPr lang="en-US" altLang="ko-KR" sz="1400" b="1" dirty="0">
                <a:solidFill>
                  <a:prstClr val="black"/>
                </a:solidFill>
              </a:rPr>
              <a:t>} 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&lt;/if&gt; WHERE 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=#{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75151" y="4020801"/>
            <a:ext cx="4196741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JS&gt;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$("[</a:t>
            </a:r>
            <a:r>
              <a:rPr lang="en-US" altLang="ko-KR" sz="1400" dirty="0">
                <a:solidFill>
                  <a:prstClr val="black"/>
                </a:solidFill>
              </a:rPr>
              <a:t>name=</a:t>
            </a:r>
            <a:r>
              <a:rPr lang="en-US" altLang="ko-KR" sz="1400" dirty="0" err="1">
                <a:solidFill>
                  <a:prstClr val="black"/>
                </a:solidFill>
              </a:rPr>
              <a:t>ck</a:t>
            </a:r>
            <a:r>
              <a:rPr lang="en-US" altLang="ko-KR" sz="1400" dirty="0">
                <a:solidFill>
                  <a:prstClr val="black"/>
                </a:solidFill>
              </a:rPr>
              <a:t>]").click(function(){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ckPhone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 = $("#</a:t>
            </a:r>
            <a:r>
              <a:rPr lang="en-US" altLang="ko-KR" sz="1400" b="1" dirty="0" err="1">
                <a:solidFill>
                  <a:prstClr val="black"/>
                </a:solidFill>
              </a:rPr>
              <a:t>ckMail</a:t>
            </a:r>
            <a:r>
              <a:rPr lang="en-US" altLang="ko-KR" sz="1400" b="1" dirty="0">
                <a:solidFill>
                  <a:prstClr val="black"/>
                </a:solidFill>
              </a:rPr>
              <a:t>").is(":checked");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if(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ckPhone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$("#phone").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else if(</a:t>
            </a:r>
            <a:r>
              <a:rPr lang="en-US" altLang="ko-KR" sz="1400" dirty="0" err="1">
                <a:solidFill>
                  <a:prstClr val="black"/>
                </a:solidFill>
              </a:rPr>
              <a:t>ckMail</a:t>
            </a:r>
            <a:r>
              <a:rPr lang="en-US" altLang="ko-KR" sz="1400" dirty="0">
                <a:solidFill>
                  <a:prstClr val="black"/>
                </a:solidFill>
              </a:rPr>
              <a:t>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var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txt = $("#mail").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      $("#</a:t>
            </a:r>
            <a:r>
              <a:rPr lang="en-US" altLang="ko-KR" sz="1400" b="1" dirty="0">
                <a:solidFill>
                  <a:prstClr val="black"/>
                </a:solidFill>
              </a:rPr>
              <a:t>con").</a:t>
            </a:r>
            <a:r>
              <a:rPr lang="en-US" altLang="ko-KR" sz="1400" b="1" dirty="0" err="1">
                <a:solidFill>
                  <a:prstClr val="black"/>
                </a:solidFill>
              </a:rPr>
              <a:t>val</a:t>
            </a:r>
            <a:r>
              <a:rPr lang="en-US" altLang="ko-KR" sz="1400" b="1" dirty="0">
                <a:solidFill>
                  <a:prstClr val="black"/>
                </a:solidFill>
              </a:rPr>
              <a:t>(txt);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 });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ko-KR" altLang="en-US" sz="1400" b="1" dirty="0" smtClean="0">
                <a:solidFill>
                  <a:prstClr val="black"/>
                </a:solidFill>
              </a:rPr>
              <a:t> 전화번호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&amp;</a:t>
            </a:r>
            <a:r>
              <a:rPr lang="ko-KR" altLang="en-US" sz="1400" b="1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 체크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희망연락처 자동 입력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2795355" y="4889535"/>
            <a:ext cx="37979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2794932" y="3780798"/>
            <a:ext cx="690317" cy="110873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217532" y="1153676"/>
            <a:ext cx="2656047" cy="1735653"/>
            <a:chOff x="1180455" y="1685106"/>
            <a:chExt cx="2921652" cy="19092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455" y="1689928"/>
              <a:ext cx="2921652" cy="1904396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180455" y="1685106"/>
              <a:ext cx="2921652" cy="1909218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777855" y="2968684"/>
            <a:ext cx="2207888" cy="196977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Check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희망연락처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전화번호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체크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정보 이용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42157" y="2512348"/>
            <a:ext cx="1622910" cy="273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222095" y="1450480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471409" y="2637803"/>
            <a:ext cx="26825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478329" y="1450480"/>
            <a:ext cx="12446" cy="11984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77855" y="296868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03541" y="1612522"/>
            <a:ext cx="646037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72381" y="4019333"/>
            <a:ext cx="84768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944210" y="2647554"/>
            <a:ext cx="1504221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481476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0" y="614875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4012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94031" y="1003793"/>
            <a:ext cx="0" cy="1863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259" y="1242148"/>
            <a:ext cx="5510431" cy="433965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&lt;Service&gt; Paging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dao.empLogCount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</a:rPr>
              <a:t>)); </a:t>
            </a:r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(5);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)(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())));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sch.setCurPage</a:t>
            </a:r>
            <a:r>
              <a:rPr lang="en-US" altLang="ko-KR" sz="1200" dirty="0">
                <a:solidFill>
                  <a:prstClr val="black"/>
                </a:solidFill>
              </a:rPr>
              <a:t>(1</a:t>
            </a:r>
            <a:r>
              <a:rPr lang="en-US" altLang="ko-KR" sz="1200" dirty="0" smtClean="0">
                <a:solidFill>
                  <a:prstClr val="black"/>
                </a:solidFill>
              </a:rPr>
              <a:t>); }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sch.setEnd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sch.setBlocksize</a:t>
            </a:r>
            <a:r>
              <a:rPr lang="en-US" altLang="ko-KR" sz="1200" dirty="0">
                <a:solidFill>
                  <a:prstClr val="black"/>
                </a:solidFill>
              </a:rPr>
              <a:t>(5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 = 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</a:rPr>
              <a:t>Math.ceil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</a:rPr>
              <a:t>()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          ?</a:t>
            </a:r>
            <a:r>
              <a:rPr lang="en-US" altLang="ko-KR" sz="1200" dirty="0" err="1">
                <a:solidFill>
                  <a:prstClr val="black"/>
                </a:solidFill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 err="1">
                <a:solidFill>
                  <a:prstClr val="black"/>
                </a:solidFill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</a:rPr>
              <a:t>((blocknum-1</a:t>
            </a:r>
            <a:r>
              <a:rPr lang="en-US" altLang="ko-KR" sz="1200" dirty="0" smtClean="0">
                <a:solidFill>
                  <a:prstClr val="black"/>
                </a:solidFill>
              </a:rPr>
              <a:t>)*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	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</a:rPr>
              <a:t>()+1);</a:t>
            </a:r>
          </a:p>
          <a:p>
            <a:endParaRPr lang="ko-KR" altLang="en-US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return </a:t>
            </a:r>
            <a:r>
              <a:rPr lang="en-US" altLang="ko-KR" sz="1200" dirty="0" err="1">
                <a:solidFill>
                  <a:prstClr val="black"/>
                </a:solidFill>
              </a:rPr>
              <a:t>dao.logList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sch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94348" y="3925224"/>
            <a:ext cx="5117449" cy="2492990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Select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</a:rPr>
              <a:t>* </a:t>
            </a:r>
            <a:r>
              <a:rPr lang="en-US" altLang="ko-KR" sz="1200" dirty="0" smtClean="0">
                <a:solidFill>
                  <a:prstClr val="black"/>
                </a:solidFill>
              </a:rPr>
              <a:t>FROM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( SELECT </a:t>
            </a:r>
            <a:r>
              <a:rPr lang="en-US" altLang="ko-KR" sz="1200" dirty="0" err="1">
                <a:solidFill>
                  <a:prstClr val="black"/>
                </a:solidFill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, e.name, </a:t>
            </a:r>
            <a:r>
              <a:rPr lang="en-US" altLang="ko-KR" sz="1200" dirty="0" err="1">
                <a:solidFill>
                  <a:prstClr val="black"/>
                </a:solidFill>
              </a:rPr>
              <a:t>e.grade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</a:rPr>
              <a:t>m.wcon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CASE </a:t>
            </a:r>
            <a:r>
              <a:rPr lang="en-US" altLang="ko-KR" sz="1200" dirty="0">
                <a:solidFill>
                  <a:prstClr val="black"/>
                </a:solidFill>
              </a:rPr>
              <a:t>WHEN </a:t>
            </a:r>
            <a:r>
              <a:rPr lang="en-US" altLang="ko-KR" sz="1200" dirty="0" err="1">
                <a:solidFill>
                  <a:prstClr val="black"/>
                </a:solidFill>
              </a:rPr>
              <a:t>l.state</a:t>
            </a:r>
            <a:r>
              <a:rPr lang="en-US" altLang="ko-KR" sz="1200" dirty="0">
                <a:solidFill>
                  <a:prstClr val="black"/>
                </a:solidFill>
              </a:rPr>
              <a:t> = 0 THEN '</a:t>
            </a:r>
            <a:r>
              <a:rPr lang="ko-KR" altLang="en-US" sz="1200" dirty="0">
                <a:solidFill>
                  <a:prstClr val="black"/>
                </a:solidFill>
              </a:rPr>
              <a:t>로그아웃</a:t>
            </a:r>
            <a:r>
              <a:rPr lang="en-US" altLang="ko-KR" sz="1200" dirty="0">
                <a:solidFill>
                  <a:prstClr val="black"/>
                </a:solidFill>
              </a:rPr>
              <a:t>' ELSE '</a:t>
            </a:r>
            <a:r>
              <a:rPr lang="ko-KR" altLang="en-US" sz="1200" dirty="0">
                <a:solidFill>
                  <a:prstClr val="black"/>
                </a:solidFill>
              </a:rPr>
              <a:t>로그인</a:t>
            </a:r>
            <a:r>
              <a:rPr lang="en-US" altLang="ko-KR" sz="1200" dirty="0">
                <a:solidFill>
                  <a:prstClr val="black"/>
                </a:solidFill>
              </a:rPr>
              <a:t>' END AS state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FROM </a:t>
            </a:r>
            <a:r>
              <a:rPr lang="en-US" altLang="ko-KR" sz="1200" dirty="0">
                <a:solidFill>
                  <a:prstClr val="black"/>
                </a:solidFill>
              </a:rPr>
              <a:t>PMSEMP e, PMSMEMBER m, PMSLOG l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</a:rPr>
              <a:t>e.eno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r>
              <a:rPr lang="en-US" altLang="ko-KR" sz="1200" dirty="0">
                <a:solidFill>
                  <a:prstClr val="black"/>
                </a:solidFill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</a:rPr>
              <a:t>l.mno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AND </a:t>
            </a:r>
            <a:r>
              <a:rPr lang="en-US" altLang="ko-KR" sz="1200" dirty="0">
                <a:solidFill>
                  <a:prstClr val="black"/>
                </a:solidFill>
              </a:rPr>
              <a:t>login=(SELECT max(login) FROM </a:t>
            </a:r>
            <a:r>
              <a:rPr lang="en-US" altLang="ko-KR" sz="1200" dirty="0" err="1">
                <a:solidFill>
                  <a:prstClr val="black"/>
                </a:solidFill>
              </a:rPr>
              <a:t>pmslog</a:t>
            </a:r>
            <a:r>
              <a:rPr lang="en-US" altLang="ko-KR" sz="1200" dirty="0">
                <a:solidFill>
                  <a:prstClr val="black"/>
                </a:solidFill>
              </a:rPr>
              <a:t> WHERE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m.mno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!=null and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 err="1">
                <a:solidFill>
                  <a:prstClr val="black"/>
                </a:solidFill>
              </a:rPr>
              <a:t>m.pno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</a:rPr>
              <a:t>} &lt;/</a:t>
            </a:r>
            <a:r>
              <a:rPr lang="en-US" altLang="ko-KR" sz="1200" dirty="0">
                <a:solidFill>
                  <a:prstClr val="black"/>
                </a:solidFill>
              </a:rPr>
              <a:t>if&gt;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</a:rPr>
              <a:t>if test="name!=null and name!=''"&gt;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   AND </a:t>
            </a:r>
            <a:r>
              <a:rPr lang="en-US" altLang="ko-KR" sz="1200" dirty="0">
                <a:solidFill>
                  <a:prstClr val="black"/>
                </a:solidFill>
              </a:rPr>
              <a:t>e.name like '%'||#{name}||'%'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  &lt;/if&gt; ORDER </a:t>
            </a:r>
            <a:r>
              <a:rPr lang="en-US" altLang="ko-KR" sz="1200" dirty="0">
                <a:solidFill>
                  <a:prstClr val="black"/>
                </a:solidFill>
              </a:rPr>
              <a:t>BY </a:t>
            </a:r>
            <a:r>
              <a:rPr lang="en-US" altLang="ko-KR" sz="1200" dirty="0" err="1">
                <a:solidFill>
                  <a:prstClr val="black"/>
                </a:solidFill>
              </a:rPr>
              <a:t>m.mno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   ) WHERE </a:t>
            </a:r>
            <a:r>
              <a:rPr lang="en-US" altLang="ko-KR" sz="1200" dirty="0" err="1">
                <a:solidFill>
                  <a:prstClr val="black"/>
                </a:solidFill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</a:rPr>
              <a:t> BETWEEN #{start} AND #{end}</a:t>
            </a:r>
            <a:endParaRPr lang="en-US" altLang="ko-KR" sz="1200" b="1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897622" y="1190152"/>
            <a:ext cx="3914175" cy="2440983"/>
            <a:chOff x="4897622" y="1190152"/>
            <a:chExt cx="3914175" cy="24409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622" y="1190152"/>
              <a:ext cx="3914175" cy="244098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97622" y="1190152"/>
              <a:ext cx="3914175" cy="2440983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7230402" y="1401013"/>
            <a:ext cx="14563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74649" y="3153424"/>
            <a:ext cx="1323998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464996" y="3278221"/>
            <a:ext cx="1709654" cy="787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850659" y="1697074"/>
            <a:ext cx="0" cy="22281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5259" y="1242148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4348" y="3932055"/>
            <a:ext cx="1431736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7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5683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0" y="614873"/>
            <a:ext cx="8312727" cy="4531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50247" y="692712"/>
            <a:ext cx="707809" cy="297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201648" y="1283507"/>
            <a:ext cx="3310890" cy="2074545"/>
            <a:chOff x="1458863" y="2528133"/>
            <a:chExt cx="3009900" cy="18859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63" y="2528133"/>
              <a:ext cx="300990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58864" y="2528134"/>
              <a:ext cx="3009899" cy="188594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8274967" y="1000415"/>
            <a:ext cx="0" cy="2728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98951" y="1273265"/>
            <a:ext cx="4060638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&lt;Controller&gt;       Session Remove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service.logoutUpdate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);</a:t>
            </a:r>
            <a:endParaRPr lang="ko-KR" altLang="en-US" sz="1200" b="1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HttpSession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session =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request.getSession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en-US" altLang="ko-KR" sz="1200" b="1" dirty="0" err="1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session.invalidate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();</a:t>
            </a:r>
          </a:p>
          <a:p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모든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Session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제거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8951" y="2617293"/>
            <a:ext cx="4060639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&lt;Mapper&gt;          Update</a:t>
            </a:r>
          </a:p>
          <a:p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pmslog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SET state=0, logout=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sysdate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WHERE 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=#{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mno</a:t>
            </a:r>
            <a:r>
              <a:rPr lang="en-US" altLang="ko-KR" sz="1200" b="1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} AND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state=1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정보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Update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8951" y="3815128"/>
            <a:ext cx="5788789" cy="264687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&lt;View JS Function&gt;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function </a:t>
            </a:r>
            <a:r>
              <a:rPr lang="en-US" altLang="ko-KR" sz="1400" dirty="0" err="1">
                <a:solidFill>
                  <a:prstClr val="black"/>
                </a:solidFill>
              </a:rPr>
              <a:t>logOut</a:t>
            </a:r>
            <a:r>
              <a:rPr lang="en-US" altLang="ko-KR" sz="1400" dirty="0">
                <a:solidFill>
                  <a:prstClr val="black"/>
                </a:solidFill>
              </a:rPr>
              <a:t>(){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Swal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.fire</a:t>
            </a:r>
            <a:r>
              <a:rPr lang="en-US" altLang="ko-KR" sz="1400" dirty="0" smtClean="0">
                <a:solidFill>
                  <a:prstClr val="black"/>
                </a:solidFill>
              </a:rPr>
              <a:t>({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title</a:t>
            </a:r>
            <a:r>
              <a:rPr lang="en-US" altLang="ko-KR" sz="1400" dirty="0">
                <a:solidFill>
                  <a:prstClr val="black"/>
                </a:solidFill>
              </a:rPr>
              <a:t>:'</a:t>
            </a:r>
            <a:r>
              <a:rPr lang="ko-KR" altLang="en-US" sz="1400" dirty="0">
                <a:solidFill>
                  <a:prstClr val="black"/>
                </a:solidFill>
              </a:rPr>
              <a:t>로그아웃 </a:t>
            </a:r>
            <a:r>
              <a:rPr lang="en-US" altLang="ko-KR" sz="1400" dirty="0" smtClean="0">
                <a:solidFill>
                  <a:prstClr val="black"/>
                </a:solidFill>
              </a:rPr>
              <a:t>', text</a:t>
            </a:r>
            <a:r>
              <a:rPr lang="en-US" altLang="ko-KR" sz="1400" dirty="0">
                <a:solidFill>
                  <a:prstClr val="black"/>
                </a:solidFill>
              </a:rPr>
              <a:t>:"</a:t>
            </a:r>
            <a:r>
              <a:rPr lang="ko-KR" altLang="en-US" sz="1400" dirty="0">
                <a:solidFill>
                  <a:prstClr val="black"/>
                </a:solidFill>
              </a:rPr>
              <a:t>로그아웃 하시겠습니까</a:t>
            </a:r>
            <a:r>
              <a:rPr lang="en-US" altLang="ko-KR" sz="1400" dirty="0">
                <a:solidFill>
                  <a:prstClr val="black"/>
                </a:solidFill>
              </a:rPr>
              <a:t>?",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icon</a:t>
            </a:r>
            <a:r>
              <a:rPr lang="en-US" altLang="ko-KR" sz="1400" dirty="0">
                <a:solidFill>
                  <a:prstClr val="black"/>
                </a:solidFill>
              </a:rPr>
              <a:t>: 'info</a:t>
            </a:r>
            <a:r>
              <a:rPr lang="en-US" altLang="ko-KR" sz="1400" dirty="0" smtClean="0">
                <a:solidFill>
                  <a:prstClr val="black"/>
                </a:solidFill>
              </a:rPr>
              <a:t>', </a:t>
            </a:r>
            <a:r>
              <a:rPr lang="en-US" altLang="ko-KR" sz="1400" dirty="0" err="1" smtClean="0">
                <a:solidFill>
                  <a:prstClr val="black"/>
                </a:solidFill>
              </a:rPr>
              <a:t>showCancelButton</a:t>
            </a:r>
            <a:r>
              <a:rPr lang="en-US" altLang="ko-KR" sz="1400" dirty="0">
                <a:solidFill>
                  <a:prstClr val="black"/>
                </a:solidFill>
              </a:rPr>
              <a:t>: true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}).</a:t>
            </a:r>
            <a:r>
              <a:rPr lang="en-US" altLang="ko-KR" sz="1400" dirty="0">
                <a:solidFill>
                  <a:prstClr val="black"/>
                </a:solidFill>
              </a:rPr>
              <a:t>then((result) =&gt;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if 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result.value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  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$(</a:t>
            </a:r>
            <a:r>
              <a:rPr lang="en-US" altLang="ko-KR" sz="1400" b="1" dirty="0">
                <a:solidFill>
                  <a:prstClr val="black"/>
                </a:solidFill>
              </a:rPr>
              <a:t>location).</a:t>
            </a:r>
            <a:r>
              <a:rPr lang="en-US" altLang="ko-KR" sz="1400" b="1" dirty="0" err="1">
                <a:solidFill>
                  <a:prstClr val="black"/>
                </a:solidFill>
              </a:rPr>
              <a:t>attr</a:t>
            </a:r>
            <a:r>
              <a:rPr lang="en-US" altLang="ko-KR" sz="1400" b="1" dirty="0">
                <a:solidFill>
                  <a:prstClr val="black"/>
                </a:solidFill>
              </a:rPr>
              <a:t>("</a:t>
            </a:r>
            <a:r>
              <a:rPr lang="en-US" altLang="ko-KR" sz="1400" b="1" dirty="0" err="1">
                <a:solidFill>
                  <a:prstClr val="black"/>
                </a:solidFill>
              </a:rPr>
              <a:t>href</a:t>
            </a:r>
            <a:r>
              <a:rPr lang="en-US" altLang="ko-KR" sz="1400" b="1" dirty="0">
                <a:solidFill>
                  <a:prstClr val="black"/>
                </a:solidFill>
              </a:rPr>
              <a:t>","${path}/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PmsMember.do?method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r>
              <a:rPr lang="en-US" altLang="ko-KR" sz="1400" b="1" dirty="0" smtClean="0">
                <a:solidFill>
                  <a:prstClr val="black"/>
                </a:solidFill>
              </a:rPr>
              <a:t>			    =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logout&amp;mno</a:t>
            </a:r>
            <a:r>
              <a:rPr lang="en-US" altLang="ko-KR" sz="1400" b="1" dirty="0">
                <a:solidFill>
                  <a:prstClr val="black"/>
                </a:solidFill>
              </a:rPr>
              <a:t>="+${</a:t>
            </a:r>
            <a:r>
              <a:rPr lang="en-US" altLang="ko-KR" sz="1400" b="1" dirty="0" err="1">
                <a:solidFill>
                  <a:prstClr val="black"/>
                </a:solidFill>
              </a:rPr>
              <a:t>mno</a:t>
            </a:r>
            <a:r>
              <a:rPr lang="en-US" altLang="ko-KR" sz="1400" b="1" dirty="0">
                <a:solidFill>
                  <a:prstClr val="black"/>
                </a:solidFill>
              </a:rPr>
              <a:t>});</a:t>
            </a: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      }   });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  }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/sweetalert2@9"&gt;&lt;/script&gt;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&lt;script </a:t>
            </a:r>
            <a:r>
              <a:rPr lang="en-US" altLang="ko-KR" sz="1400" dirty="0" err="1">
                <a:solidFill>
                  <a:prstClr val="black"/>
                </a:solidFill>
              </a:rPr>
              <a:t>src</a:t>
            </a:r>
            <a:r>
              <a:rPr lang="en-US" altLang="ko-KR" sz="1400" dirty="0">
                <a:solidFill>
                  <a:prstClr val="black"/>
                </a:solidFill>
              </a:rPr>
              <a:t>="https://cdn.jsdelivr.net/</a:t>
            </a:r>
            <a:r>
              <a:rPr lang="en-US" altLang="ko-KR" sz="1400" dirty="0" err="1">
                <a:solidFill>
                  <a:prstClr val="black"/>
                </a:solidFill>
              </a:rPr>
              <a:t>npm</a:t>
            </a:r>
            <a:r>
              <a:rPr lang="en-US" altLang="ko-KR" sz="1400" dirty="0">
                <a:solidFill>
                  <a:prstClr val="black"/>
                </a:solidFill>
              </a:rPr>
              <a:t>/promise-</a:t>
            </a:r>
            <a:r>
              <a:rPr lang="en-US" altLang="ko-KR" sz="1400" dirty="0" err="1">
                <a:solidFill>
                  <a:prstClr val="black"/>
                </a:solidFill>
              </a:rPr>
              <a:t>polyfill</a:t>
            </a:r>
            <a:r>
              <a:rPr lang="en-US" altLang="ko-KR" sz="1400" dirty="0">
                <a:solidFill>
                  <a:prstClr val="black"/>
                </a:solidFill>
              </a:rPr>
              <a:t>"&gt;&lt;/script&gt;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6683" y="2872359"/>
            <a:ext cx="679421" cy="395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659589" y="3050650"/>
            <a:ext cx="1417811" cy="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4659589" y="1994012"/>
            <a:ext cx="1417094" cy="104562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8662" y="3358052"/>
            <a:ext cx="0" cy="4648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954" y="659521"/>
            <a:ext cx="623455" cy="3550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30214" y="3631135"/>
            <a:ext cx="2207888" cy="2800767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4F81BD"/>
                </a:solidFill>
              </a:rPr>
              <a:t>&lt;</a:t>
            </a:r>
            <a:r>
              <a:rPr lang="ko-KR" altLang="en-US" sz="1400" b="1" dirty="0" smtClean="0">
                <a:solidFill>
                  <a:srgbClr val="4F81BD"/>
                </a:solidFill>
              </a:rPr>
              <a:t>비즈니스 </a:t>
            </a:r>
            <a:r>
              <a:rPr lang="ko-KR" altLang="en-US" sz="1400" b="1" dirty="0" err="1" smtClean="0">
                <a:solidFill>
                  <a:srgbClr val="4F81BD"/>
                </a:solidFill>
              </a:rPr>
              <a:t>로직</a:t>
            </a:r>
            <a:r>
              <a:rPr lang="en-US" altLang="ko-KR" sz="1400" b="1" dirty="0" smtClean="0">
                <a:solidFill>
                  <a:srgbClr val="4F81BD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LogOut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Confirm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 출력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OK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로그아웃 정보 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세션 제거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Cancel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유지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34725" y="363473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950" y="1273265"/>
            <a:ext cx="1271038" cy="3166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8950" y="2617292"/>
            <a:ext cx="1271038" cy="3133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8950" y="3815128"/>
            <a:ext cx="1518174" cy="229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0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441033"/>
            <a:ext cx="9144000" cy="6380205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66" y="520388"/>
            <a:ext cx="9020432" cy="6230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EECE1">
                  <a:lumMod val="50000"/>
                </a:srgb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1" y="656116"/>
            <a:ext cx="1155385" cy="1674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89" y="664017"/>
            <a:ext cx="1339041" cy="3520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53" y="664017"/>
            <a:ext cx="1273722" cy="15088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91688" y="714543"/>
            <a:ext cx="17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 메뉴</a:t>
            </a:r>
            <a:endParaRPr lang="en-US" altLang="ko-KR" sz="1400" dirty="0" smtClean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228" y="4261120"/>
            <a:ext cx="5723647" cy="2403291"/>
            <a:chOff x="120228" y="4261120"/>
            <a:chExt cx="5723647" cy="2403291"/>
          </a:xfrm>
        </p:grpSpPr>
        <p:sp>
          <p:nvSpPr>
            <p:cNvPr id="19" name="직사각형 18"/>
            <p:cNvSpPr/>
            <p:nvPr/>
          </p:nvSpPr>
          <p:spPr>
            <a:xfrm>
              <a:off x="120228" y="4261121"/>
              <a:ext cx="5723647" cy="240329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0228" y="4261120"/>
              <a:ext cx="1088568" cy="267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view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6701" y="467229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var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vm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= new </a:t>
              </a:r>
              <a:r>
                <a:rPr lang="en-US" altLang="ko-KR" sz="1200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Vue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({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el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:"#show",</a:t>
              </a:r>
            </a:p>
            <a:p>
              <a:pPr lvl="0"/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data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:{mdiv:$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{</a:t>
              </a:r>
              <a:r>
                <a:rPr lang="en-US" altLang="ko-KR" sz="1200" u="sng" dirty="0" err="1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infor_M.mdiv</a:t>
              </a:r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</a:t>
              </a:r>
            </a:p>
            <a:p>
              <a:pPr lvl="0"/>
              <a:r>
                <a:rPr lang="en-US" altLang="ko-KR" sz="1200" u="sng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}  });</a:t>
              </a:r>
              <a:endPara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24435" y="5754244"/>
              <a:ext cx="55152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v-if="mdiv==2||mdiv==3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||mdiv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01&lt;/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</a:t>
              </a:r>
            </a:p>
            <a:p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&lt;li </a:t>
              </a:r>
              <a:r>
                <a:rPr lang="en-US" altLang="ko-KR" sz="1200" b="1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v-if="mdiv==6||mdiv==4||mdiv==5</a:t>
              </a:r>
              <a:r>
                <a:rPr lang="en-US" altLang="ko-KR" sz="1200" b="1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"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&gt;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</a:t>
              </a:r>
              <a:r>
                <a:rPr lang="ko-KR" altLang="en-US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내용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02&lt;/</a:t>
              </a: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li&gt; </a:t>
              </a:r>
              <a:endPara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09779" y="4261120"/>
            <a:ext cx="3093744" cy="2403290"/>
            <a:chOff x="5909779" y="4261120"/>
            <a:chExt cx="3093744" cy="2403290"/>
          </a:xfrm>
        </p:grpSpPr>
        <p:sp>
          <p:nvSpPr>
            <p:cNvPr id="23" name="직사각형 22"/>
            <p:cNvSpPr/>
            <p:nvPr/>
          </p:nvSpPr>
          <p:spPr>
            <a:xfrm>
              <a:off x="6030097" y="4580867"/>
              <a:ext cx="2166551" cy="2031325"/>
            </a:xfrm>
            <a:prstGeom prst="rect">
              <a:avLst/>
            </a:prstGeom>
            <a:solidFill>
              <a:schemeClr val="bg1"/>
            </a:solidFill>
            <a:ln w="158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회원정보의 권한 비교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권한에 따라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v-if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메뉴 내용 보이기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 클릭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- </a:t>
              </a:r>
              <a:r>
                <a:rPr lang="ko-KR" altLang="en-US" sz="1200" dirty="0" smtClean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메뉴에 연결된 페이지 이동</a:t>
              </a: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09779" y="4261120"/>
              <a:ext cx="1927655" cy="267530"/>
            </a:xfrm>
            <a:prstGeom prst="rect">
              <a:avLst/>
            </a:prstGeom>
            <a:solidFill>
              <a:srgbClr val="17375E"/>
            </a:solidFill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09779" y="4261120"/>
              <a:ext cx="3093744" cy="240329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4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5" y="1141830"/>
            <a:ext cx="881429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17772"/>
            <a:ext cx="5457585" cy="246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4217772"/>
            <a:ext cx="103796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30579" y="4217772"/>
            <a:ext cx="3365174" cy="24493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42920" y="421777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526" y="4562539"/>
            <a:ext cx="3327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위해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list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 쿼리를 찾아 데이터를 저장해서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넘김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→ 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리스트 내용을 보여줌 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1" y="733963"/>
            <a:ext cx="8330891" cy="30472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" y="4562539"/>
            <a:ext cx="5225728" cy="20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페이지크기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05935"/>
            <a:ext cx="6770486" cy="40748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1316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1718" y="2625332"/>
            <a:ext cx="2068714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87138"/>
          <a:stretch/>
        </p:blipFill>
        <p:spPr>
          <a:xfrm>
            <a:off x="603924" y="1083338"/>
            <a:ext cx="1175449" cy="9652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3132"/>
          <a:stretch/>
        </p:blipFill>
        <p:spPr>
          <a:xfrm>
            <a:off x="6104236" y="1077754"/>
            <a:ext cx="2469678" cy="970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94597"/>
          <a:stretch/>
        </p:blipFill>
        <p:spPr>
          <a:xfrm>
            <a:off x="603924" y="1077754"/>
            <a:ext cx="801118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81592"/>
          <a:stretch/>
        </p:blipFill>
        <p:spPr>
          <a:xfrm>
            <a:off x="214516" y="2960047"/>
            <a:ext cx="6135115" cy="31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951718" y="2613163"/>
            <a:ext cx="2068714" cy="40676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96" y="1636006"/>
            <a:ext cx="1090342" cy="4125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9" y="5011251"/>
            <a:ext cx="6495013" cy="148523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5330" y="459209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6032" y="3246974"/>
            <a:ext cx="2895404" cy="1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30944"/>
          <a:stretch/>
        </p:blipFill>
        <p:spPr>
          <a:xfrm>
            <a:off x="214515" y="3289539"/>
            <a:ext cx="6135115" cy="11643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32995" y="2960047"/>
            <a:ext cx="22110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</a:t>
            </a:r>
            <a:r>
              <a:rPr lang="en-US" altLang="ko-KR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 변화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검색기능을 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페이지 크기와 크기 설정 시</a:t>
            </a: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한 페이지에    보이는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게시글의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개수를 설정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크기를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선택한만큼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화면에 </a:t>
            </a:r>
            <a:r>
              <a:rPr lang="ko-KR" altLang="en-US" sz="1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개수가 표시됨</a:t>
            </a: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0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pagination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370095"/>
            <a:ext cx="6770486" cy="4310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8195" y="2383130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951718" y="2383130"/>
            <a:ext cx="2055850" cy="429767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4757" y="2948972"/>
            <a:ext cx="1823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buAutoNum type="arabicPeriod"/>
            </a:pP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" y="901756"/>
            <a:ext cx="8879373" cy="1086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46" y="2764933"/>
            <a:ext cx="4349707" cy="913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72" y="5043835"/>
            <a:ext cx="5882466" cy="150501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28195" y="466483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58939" y="2706275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jsp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태그와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사이즈 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크기에 따라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pagination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범위 자동 조절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46" y="3878865"/>
            <a:ext cx="5769961" cy="6155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958939" y="2398521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1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83"/>
          <a:stretch/>
        </p:blipFill>
        <p:spPr>
          <a:xfrm>
            <a:off x="99170" y="1128584"/>
            <a:ext cx="8937424" cy="4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9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7" y="610843"/>
            <a:ext cx="7835212" cy="267425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339604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43480" y="3643079"/>
            <a:ext cx="21062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내용을 입력하고 등록 버튼을 누르면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 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연결하여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새 글을 추가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8" y="3822774"/>
            <a:ext cx="4252978" cy="13508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5329" y="526407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5" y="5657216"/>
            <a:ext cx="5924603" cy="7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6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" y="1087395"/>
            <a:ext cx="8930103" cy="50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3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776151"/>
            <a:ext cx="4935644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08638" y="2786608"/>
            <a:ext cx="3898930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08638" y="2786608"/>
            <a:ext cx="164638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601014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39520" r="5719" b="51153"/>
          <a:stretch/>
        </p:blipFill>
        <p:spPr>
          <a:xfrm>
            <a:off x="1298757" y="1458097"/>
            <a:ext cx="6680886" cy="46955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" y="3176954"/>
            <a:ext cx="2681791" cy="2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9" y="4009535"/>
            <a:ext cx="3558231" cy="8960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9" y="5398288"/>
            <a:ext cx="2681791" cy="10812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40040" y="501722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66302" y="3388191"/>
            <a:ext cx="3898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조회수 증가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조회수를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글번호를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가지고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조회수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증가시키는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메소드를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호출하여 하나의 데이터를 읽고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리턴한다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29" y="2776151"/>
            <a:ext cx="6280841" cy="39046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329" y="2786608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6702" y="2786608"/>
            <a:ext cx="2540865" cy="389419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66703" y="2776151"/>
            <a:ext cx="2540864" cy="277987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19468" t="86769" r="5719" b="-1376"/>
          <a:stretch/>
        </p:blipFill>
        <p:spPr>
          <a:xfrm>
            <a:off x="2326682" y="755690"/>
            <a:ext cx="6680886" cy="73539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326682" y="1632782"/>
            <a:ext cx="6680886" cy="735392"/>
            <a:chOff x="2326682" y="1583354"/>
            <a:chExt cx="6680886" cy="7353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l="19468" t="86769" r="5719" b="-1376"/>
            <a:stretch/>
          </p:blipFill>
          <p:spPr>
            <a:xfrm>
              <a:off x="2326682" y="1583354"/>
              <a:ext cx="6680886" cy="7353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8126119" y="1955800"/>
              <a:ext cx="848497" cy="24077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81004" y="733768"/>
            <a:ext cx="1496892" cy="6117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case1.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CEO/PM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1004" y="1682232"/>
            <a:ext cx="1496892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case2.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사원으로 로그인</a:t>
            </a:r>
            <a:endParaRPr lang="en-US" altLang="ko-KR" sz="12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04886" y="1039621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192527" y="1793385"/>
            <a:ext cx="802682" cy="45146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4567792"/>
            <a:ext cx="6176324" cy="82102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46" y="3390444"/>
            <a:ext cx="2589255" cy="100891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466701" y="3087398"/>
            <a:ext cx="2540866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20"/>
              </a:spcBef>
            </a:pPr>
            <a:r>
              <a:rPr lang="ko-KR" altLang="en-US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권한에 따라 버튼 보이기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 생성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‘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reg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라고 아이디를 선언하고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infor_M.mdiv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데이터 가져오기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적용될 버튼에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div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섹션을 주고 </a:t>
            </a:r>
            <a:r>
              <a:rPr lang="ko-KR" altLang="en-US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뷰에서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지정한 아이디 선언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28600" lvl="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</a:pP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속성에서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V-if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사원을 제외한 모든 사람이 버튼을 볼 수 있게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0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997"/>
          <a:stretch/>
        </p:blipFill>
        <p:spPr>
          <a:xfrm>
            <a:off x="90619" y="960216"/>
            <a:ext cx="8954528" cy="53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3375549"/>
            <a:ext cx="6770486" cy="3305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51718" y="3364450"/>
            <a:ext cx="2055850" cy="33163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58939" y="3375549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9" y="3375549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22719" r="55190" b="28305"/>
          <a:stretch/>
        </p:blipFill>
        <p:spPr>
          <a:xfrm>
            <a:off x="115329" y="624214"/>
            <a:ext cx="4053013" cy="26361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0553"/>
          <a:stretch/>
        </p:blipFill>
        <p:spPr>
          <a:xfrm>
            <a:off x="4720281" y="624214"/>
            <a:ext cx="4254654" cy="2625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39" y="3769405"/>
            <a:ext cx="4714488" cy="361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3" y="4648007"/>
            <a:ext cx="5765327" cy="18502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5328" y="430678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43480" y="3643079"/>
            <a:ext cx="21062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받아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프로젝트별로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보이는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다르게 설정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53512" y="1546674"/>
            <a:ext cx="2372493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개발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1819" y="1528685"/>
            <a:ext cx="1664045" cy="267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쇼모꼬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회의록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2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" y="950167"/>
            <a:ext cx="8937506" cy="534562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57168" y="1351005"/>
            <a:ext cx="996778" cy="31303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157" t="7229" r="66363" b="87589"/>
          <a:stretch/>
        </p:blipFill>
        <p:spPr>
          <a:xfrm>
            <a:off x="1762898" y="1463312"/>
            <a:ext cx="856735" cy="2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0" y="2164397"/>
            <a:ext cx="5988908" cy="451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61902" y="2164398"/>
            <a:ext cx="2845666" cy="451640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61902" y="2167572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28" y="2167572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60758" y="2514457"/>
            <a:ext cx="2685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선택하고 등록 버튼을 누르면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서버에 파일이 등록되고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파일 이름이 등록됨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l="14173" t="87213"/>
          <a:stretch/>
        </p:blipFill>
        <p:spPr>
          <a:xfrm>
            <a:off x="732498" y="1000612"/>
            <a:ext cx="7670768" cy="6835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94" y="2609548"/>
            <a:ext cx="4798028" cy="37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EEECE1">
                      <a:lumMod val="50000"/>
                    </a:srgbClr>
                  </a:solidFill>
                </a:rPr>
                <a:t>ㅇㄹㄴㅇㄹ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" y="520388"/>
            <a:ext cx="9020432" cy="40460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" y="5314657"/>
            <a:ext cx="9020432" cy="143121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806892" y="4647501"/>
            <a:ext cx="113251" cy="692092"/>
            <a:chOff x="4806892" y="4647501"/>
            <a:chExt cx="113251" cy="692092"/>
          </a:xfrm>
          <a:solidFill>
            <a:srgbClr val="FDBBC1"/>
          </a:solidFill>
        </p:grpSpPr>
        <p:sp>
          <p:nvSpPr>
            <p:cNvPr id="9" name="직사각형 8"/>
            <p:cNvSpPr/>
            <p:nvPr/>
          </p:nvSpPr>
          <p:spPr>
            <a:xfrm>
              <a:off x="4806892" y="46475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808290" y="4799901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08290" y="4959292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809688" y="5103303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811086" y="5247314"/>
              <a:ext cx="109057" cy="92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058561" y="4799901"/>
            <a:ext cx="897622" cy="395681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300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중략</a:t>
            </a:r>
            <a:endParaRPr lang="ko-KR" altLang="en-US" sz="1600" spc="3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00596" y="2644251"/>
            <a:ext cx="3206972" cy="403655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802030" y="2652094"/>
            <a:ext cx="2048629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5330" y="2644251"/>
            <a:ext cx="1227437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96188" y="3079108"/>
            <a:ext cx="3015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눌러 변경할 파일을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수정버튼을 누르면 변경된 파일이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웹서버에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저장됨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에도 변경된 파일로 이름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9715"/>
          <a:stretch/>
        </p:blipFill>
        <p:spPr>
          <a:xfrm>
            <a:off x="934997" y="1857828"/>
            <a:ext cx="7051591" cy="599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8" y="2938685"/>
            <a:ext cx="4331944" cy="375108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5330" y="2644251"/>
            <a:ext cx="5560540" cy="4036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8265" t="25238" r="3562" b="1663"/>
          <a:stretch/>
        </p:blipFill>
        <p:spPr>
          <a:xfrm>
            <a:off x="934997" y="622920"/>
            <a:ext cx="7051591" cy="104620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41426" y="753337"/>
            <a:ext cx="706142" cy="3834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50906" y="1317946"/>
            <a:ext cx="589008" cy="38705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0258" y="1875698"/>
            <a:ext cx="677310" cy="41442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779373" y="939114"/>
            <a:ext cx="4860324" cy="5107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1705234" y="1696030"/>
            <a:ext cx="4975653" cy="40795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9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Android Studio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Dashio</a:t>
              </a:r>
              <a:r>
                <a:rPr lang="en-US" altLang="ko-KR" sz="15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2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050" name="Picture 2" descr="C:\Users\507-20\Desktop\img\최종\리스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68" y="924338"/>
            <a:ext cx="8738870" cy="438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68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220995"/>
            <a:ext cx="5438181" cy="3459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3310" y="3235937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0166" y="3235937"/>
            <a:ext cx="3370692" cy="414985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화면에 최근 작성된 글이 위로 오게 정렬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초기값으로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개씩 보이며 페이지 크기 에서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,20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개로 변경가능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작성자로 검색이 가능하며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프로젝트 번호로도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 선택은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본인이 등록된 프로젝트만 보이기 때문에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프로젝트 번호선택창이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7.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글쓰기는 팀원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PM,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가능하며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8.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그 외에는 보이지 않는다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09156" y="32359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8" name="Picture 4" descr="C:\Users\507-20\Desktop\img\최종\리스트 ma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27"/>
          <a:stretch/>
        </p:blipFill>
        <p:spPr bwMode="auto">
          <a:xfrm>
            <a:off x="148887" y="3785939"/>
            <a:ext cx="5335415" cy="257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 bwMode="auto">
          <a:xfrm>
            <a:off x="312290" y="599788"/>
            <a:ext cx="8505805" cy="24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11177" y="3220995"/>
            <a:ext cx="3368671" cy="34598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32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2651494"/>
            <a:ext cx="5656296" cy="40293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660110"/>
            <a:ext cx="101718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29290" y="2651494"/>
            <a:ext cx="3172098" cy="449097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처리</a:t>
            </a:r>
            <a:endParaRPr lang="en-US" altLang="ko-KR" sz="1200" b="1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초기값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페이지 부터 보여지게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넘길때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마다 시작번호와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번호가 페이지 사이즈 만큼 증가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0" y="26601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29" name="Picture 5" descr="C:\Users\507-20\Desktop\img\최종\리스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2" t="41054" r="-6397" b="-8383"/>
          <a:stretch/>
        </p:blipFill>
        <p:spPr bwMode="auto">
          <a:xfrm>
            <a:off x="-80224" y="798796"/>
            <a:ext cx="9304448" cy="17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블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2" y="3427413"/>
            <a:ext cx="5102305" cy="15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2660110"/>
            <a:ext cx="3172098" cy="40206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0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2" name="Picture 2" descr="C:\Users\507-20\Desktop\img\최종\작성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0" y="943446"/>
            <a:ext cx="8767982" cy="442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26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458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49777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6266" y="3441454"/>
            <a:ext cx="3121827" cy="405752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제목과 내용을 입력하고 등록 버튼을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누르면 본인이 속한 프로젝트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게시판에 내용이 등록된다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 프로젝트 번호를 선택하여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프로젝트 번호 선택이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가능하도록 처리한 모습이다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9" name="Picture 3" descr="C:\Users\507-20\Desktop\img\최종\작성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3908735"/>
            <a:ext cx="5353405" cy="5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44253" y="591082"/>
            <a:ext cx="6623184" cy="21353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5331" y="3427413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1" name="Picture 3" descr="C:\Users\507-20\Desktop\img\최종\choo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8" y="4845238"/>
            <a:ext cx="5200653" cy="16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0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3441454"/>
            <a:ext cx="5627947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3904" y="3441454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파일을 선택한 후 등록을 하면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지정한 폴더에 파일이 저장되며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파일이름이 저장된다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첨부 파일의 유무에 따라 중복처리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변경처리를 하는 부분이다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spcBef>
                <a:spcPts val="120"/>
              </a:spcBef>
              <a:buFontTx/>
              <a:buAutoNum type="arabicPeriod"/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63904" y="346848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5122" name="Picture 2" descr="C:\Users\507-20\Desktop\img\최종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10" y="3856904"/>
            <a:ext cx="5303992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507-20\Desktop\img\test\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76" y="602906"/>
            <a:ext cx="6606246" cy="27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5863" y="2709906"/>
            <a:ext cx="6623184" cy="629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51851" y="3468480"/>
            <a:ext cx="3172098" cy="321232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379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6146" name="Picture 2" descr="C:\Users\507-20\Desktop\img\최종\상세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3" y="1014499"/>
            <a:ext cx="8844946" cy="44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9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279353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793534"/>
            <a:ext cx="5627947" cy="3887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5" y="2793534"/>
            <a:ext cx="3144189" cy="429348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이슈리스트의 상세내용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본인이 작성자라면 제목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수정가능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시 수정일 현재날짜로 업데이트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경우에만 본인이 작성하지 않은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 수정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Consolas"/>
                <a:ea typeface="나눔스퀘어_ac Bold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79353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7170" name="Picture 2" descr="C:\Users\507-20\Desktop\img\최종\수정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6"/>
          <a:stretch/>
        </p:blipFill>
        <p:spPr bwMode="auto">
          <a:xfrm>
            <a:off x="1570419" y="648059"/>
            <a:ext cx="5994925" cy="20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507-20\Desktop\img\최종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5" y="3138953"/>
            <a:ext cx="3004451" cy="11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86" y="4842688"/>
            <a:ext cx="5254419" cy="1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4318454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789000"/>
            <a:ext cx="3172098" cy="389180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59310"/>
            <a:ext cx="5627947" cy="4021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59310"/>
            <a:ext cx="126046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6834" y="2576931"/>
            <a:ext cx="3144189" cy="51373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페이지에서 첨부한 파일 이름 확인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파일명 클릭 시 다운로드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변경할 파일을 선택하여 첨부파일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파일변경은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가능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120"/>
              </a:spcBef>
              <a:buFontTx/>
              <a:buChar char="-"/>
              <a:defRPr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DownloadViewer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전달되어온 파일명을 객체로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할당하여 다운로드 처리를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265931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195" name="Picture 3" descr="C:\Users\507-20\Desktop\img\최종\수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1262844"/>
            <a:ext cx="8761425" cy="7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507-20\Desktop\img\최종\다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" y="2926840"/>
            <a:ext cx="5465875" cy="11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507-20\Desktop\img\최종\다운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354263"/>
            <a:ext cx="5199635" cy="216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0" y="4045821"/>
            <a:ext cx="201547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DownloadViewer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51851" y="2659310"/>
            <a:ext cx="3172098" cy="40214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08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128563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96518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프로젝트의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작성 가능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해결방안 저장 버튼은 권한이 있을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경우에 만 보인다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각각의 권한 값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(mdiv)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을 받아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단으로 넘겨주었다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51851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9218" name="Picture 2" descr="C:\Users\507-20\Desktop\img\최종\해결방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4" y="754391"/>
            <a:ext cx="8777169" cy="20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507-20\Desktop\img\최종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7" y="3784617"/>
            <a:ext cx="5527386" cy="17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51851" y="3427412"/>
            <a:ext cx="3172098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5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-1"/>
            <a:ext cx="3171568" cy="685800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echnology</a:t>
            </a:r>
          </a:p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</a:t>
            </a:r>
            <a:r>
              <a:rPr lang="en-US" altLang="ko-KR" sz="32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sed</a:t>
            </a:r>
            <a:endParaRPr lang="ko-KR" altLang="en-US" sz="32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9513" y="2793413"/>
            <a:ext cx="2957384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6495" y="281776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기반기술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6495" y="4203078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구현기술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6495" y="2952894"/>
            <a:ext cx="1928186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핵심기술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96220" y="3353004"/>
            <a:ext cx="286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Gantt chart -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Highcharts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96220" y="681886"/>
            <a:ext cx="1961755" cy="1990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MVC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Ajax &amp;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Vue.js</a:t>
            </a: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Android Studio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6220" y="4635546"/>
            <a:ext cx="3432350" cy="2321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EasyPieChart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sweetAlert2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Multipart Resolver(File Upload)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mail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Sender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■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chatting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6" name="직사각형 5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pic>
        <p:nvPicPr>
          <p:cNvPr id="10242" name="Picture 2" descr="C:\Users\507-20\Desktop\img\최종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7" y="1264086"/>
            <a:ext cx="8822855" cy="44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86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2660822"/>
            <a:ext cx="4771017" cy="40199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0" y="2660822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90002" y="2638532"/>
            <a:ext cx="4239431" cy="395236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페이지에서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댓글창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열기 버튼을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확인할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입력하면 입력된 순서대로 나열된다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작성자와 내용 작성시간이 표시되며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수정과 삭제를 할 수 있는 수정버튼과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 수 있는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있다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문제해결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내용 입력 후 페이지가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새로고침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때마다 입력했던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내용이 추가로 입력되는 문제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 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Controller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리턴하여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요청정보가 그대로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유지되는 것이 원인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댓글입력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method=comment(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리스트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가게하여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 입력을 방지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44013" y="266082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52" name="Picture 4" descr="C:\Users\507-20\Desktop\img\최종\댓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" y="5621123"/>
            <a:ext cx="4652632" cy="52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507-20\Desktop\img\최종\댓글 입력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" y="581530"/>
            <a:ext cx="8293105" cy="18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최종\댓글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06" y="3142878"/>
            <a:ext cx="4091149" cy="15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15330" y="5162594"/>
            <a:ext cx="1344353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44013" y="2660822"/>
            <a:ext cx="4079936" cy="401997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9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30603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글의 작성자와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Admin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만 사용할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수정과 삭제를 할 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닫히며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삭제한 내용이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댓글에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적용이 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 smtClean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7216" y="343623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074" name="Picture 2" descr="C:\Users\507-20\Desktop\img\최종\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05" y="580537"/>
            <a:ext cx="4631864" cy="27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7-20\Desktop\img\최종\수정 팝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27" y="3761464"/>
            <a:ext cx="420831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60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942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>
                <a:solidFill>
                  <a:prstClr val="white"/>
                </a:solidFill>
                <a:latin typeface="타이포_스톰 B"/>
                <a:ea typeface="타이포_스톰 B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/>
              <a:ea typeface="타이포_스톰 B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/>
                <a:ea typeface="타이포_스톰 B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/>
              <a:ea typeface="타이포_스톰 B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27413"/>
            <a:ext cx="5627947" cy="32533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36237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07216" y="3427412"/>
            <a:ext cx="3144189" cy="349069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</a:endParaRP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Consolas"/>
              <a:ea typeface="나눔스퀘어_ac Bold"/>
            </a:endParaRP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버튼을 클릭 시 나오는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대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달수 있다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내용을 입력하면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팝업창이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자동으로 닫힌다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20"/>
              </a:spcBef>
              <a:buFontTx/>
              <a:buAutoNum type="arabicPeriod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입력한 내용은 선택한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댓글아래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추가되며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화살표와 일정간격 오른쪽으로 이동한 상태로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출력된다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Consolas"/>
                <a:ea typeface="나눔스퀘어_ac Bold"/>
              </a:rPr>
              <a:t>-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들여쓰기</a:t>
            </a:r>
            <a:endParaRPr lang="en-US" altLang="ko-KR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Mapper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Level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높을수록 왼쪽에 여백이 생기도록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20"/>
              </a:spcBef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하였다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20"/>
              </a:spcBef>
              <a:defRPr/>
            </a:pPr>
            <a:endParaRPr lang="en-US" altLang="ko-KR" sz="1200" dirty="0">
              <a:solidFill>
                <a:prstClr val="black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1313" y="3436237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98" name="Picture 2" descr="C:\Users\507-20\Desktop\img\최종\댓글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23" y="799567"/>
            <a:ext cx="6180754" cy="22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507-20\Desktop\img\최종\댓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9" y="799567"/>
            <a:ext cx="8533141" cy="207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507-20\Desktop\img\최종\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" y="3753683"/>
            <a:ext cx="5322750" cy="14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5331" y="5213429"/>
            <a:ext cx="97523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 smtClean="0">
                <a:solidFill>
                  <a:prstClr val="white"/>
                </a:solidFill>
                <a:latin typeface="나눔스퀘어_ac ExtraBold"/>
                <a:ea typeface="나눔스퀘어_ac ExtraBold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100" name="Picture 4" descr="C:\Users\507-20\Desktop\img\최종\들여쓰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3" y="5508231"/>
            <a:ext cx="5205647" cy="11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841313" y="3427412"/>
            <a:ext cx="3182635" cy="325338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70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908926"/>
            <a:ext cx="8826839" cy="5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57819"/>
            <a:ext cx="4600850" cy="32148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57819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5385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추가 입력란에 정보를 입력하여 등록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프로젝트명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개요는 텍스트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Datepicker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Calendar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-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별도의 창을 통해서 입력받는 형식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조건에 어긋날 경우 등록 불가능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입력부분에 공란이 있어서는 안됨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시작일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오늘 날짜보다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종료일은 시작일보다 이후여야 함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764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"/>
          <a:stretch/>
        </p:blipFill>
        <p:spPr>
          <a:xfrm>
            <a:off x="171415" y="3786463"/>
            <a:ext cx="4488681" cy="146829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3457819"/>
            <a:ext cx="4221908" cy="32148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18703"/>
            <a:ext cx="4600850" cy="32585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03504"/>
            <a:ext cx="1285101" cy="267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18703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등록버튼을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되어 등록 수행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insp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프로젝트 정보가 저장되어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inspe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선택한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사원정보를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insertedp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새롭게 추가된 프로젝트의 정보를 불러올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사원의 권한 변경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제약조건 위반 방지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추가된 프로젝트 정보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추가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(INSERT)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추가된 프로젝트의 넘버를 가져와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선택된 사원에게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1~5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과정을 수행 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DashTeam.do?method=list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30964"/>
            <a:ext cx="1927655" cy="26870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" y="3931108"/>
            <a:ext cx="3019968" cy="1105619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0" y="4995537"/>
            <a:ext cx="3841035" cy="1060548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4" y="3677713"/>
            <a:ext cx="3942106" cy="246432"/>
          </a:xfrm>
          <a:prstGeom prst="rect">
            <a:avLst/>
          </a:prstGeom>
          <a:ln>
            <a:noFill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10255" y="568430"/>
            <a:ext cx="5719853" cy="2833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73563"/>
            <a:ext cx="4600850" cy="3255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7356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61302"/>
            <a:ext cx="4221909" cy="32675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사원에게 권한을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memCheck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선택한 사원이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가입되어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있는지를 확인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되어있지 않다면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insertMem3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시스템에 가입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가입 되어있다면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updatePm1_1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권한만을 부여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proIns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 정보를 등록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두번째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선택한 사원에 프로젝트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updatePm1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새로운 프로젝트를 배정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updatePm4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새로운 프로젝트의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선택한 사원으로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73563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7884"/>
          <a:stretch/>
        </p:blipFill>
        <p:spPr>
          <a:xfrm>
            <a:off x="129012" y="575996"/>
            <a:ext cx="5719853" cy="28337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211" y="595888"/>
            <a:ext cx="3067784" cy="1991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3741093"/>
            <a:ext cx="3248788" cy="514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4" y="4227130"/>
            <a:ext cx="3924959" cy="188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410905"/>
            <a:ext cx="4145536" cy="320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" y="5025752"/>
            <a:ext cx="1985767" cy="2743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4" y="4875179"/>
            <a:ext cx="1642607" cy="1601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3" y="5353432"/>
            <a:ext cx="2609482" cy="4798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7416" r="177" b="-3028"/>
          <a:stretch/>
        </p:blipFill>
        <p:spPr>
          <a:xfrm>
            <a:off x="712944" y="4722461"/>
            <a:ext cx="2217637" cy="1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7244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프로젝트추가 페이지의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누르면 팝업창으로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(project.do?method=selectpm)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호출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PM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선택창에서 선택을 누르면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selpm(no)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내가 선택한 사원정보가 프로젝트추가 페에지의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부분으로 입력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4512970"/>
            <a:ext cx="4375352" cy="538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0" y="5167112"/>
            <a:ext cx="4375352" cy="11932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MVC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디자인패턴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 패턴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이란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프로그램이나 어떤 특정한 것을 개발하는 중에 발생했던 문제점들을 정리해서 상황에 따라 간편하게 적용해서 쓸 수 있는 것을 정리하여 특정한 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규약</a:t>
            </a:r>
            <a:r>
              <a:rPr lang="en-US" altLang="ko-KR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</a:t>
            </a:r>
            <a:r>
              <a:rPr lang="ko-KR" altLang="en-US" sz="1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쉽게 쓸 수 있는 형태로 만든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것</a:t>
            </a: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https://mblogthumb-phinf.pstatic.net/MjAxNzAzMjVfMjUw/MDAxNDkwNDM4NzI4MTIy.4ZtITJJKJW_Nj1gKST0BhKMAzqmMaYIj9PobYJMFD4Ig.xTHT-0qyRKXsA4nZ2xKPNeCxeU2-tLIc-4oyrWq5WBgg.PNG.jhc9639/mvc_role_diagram.pn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" y="2952998"/>
            <a:ext cx="6792097" cy="3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7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팝업창이 열리면 프로젝트에 참여하지 않은 사원의 리스트를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peservice.selectpm(sch)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불러와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selectpm.jsp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페이지에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뿌려준다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54666" r="56684" b="34166"/>
          <a:stretch/>
        </p:blipFill>
        <p:spPr>
          <a:xfrm>
            <a:off x="486033" y="2216682"/>
            <a:ext cx="2526645" cy="39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725622"/>
            <a:ext cx="5065646" cy="33792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331" y="4220133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" y="4520923"/>
            <a:ext cx="4435962" cy="111040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86185" y="4239960"/>
            <a:ext cx="4221908" cy="2449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6185" y="4220133"/>
            <a:ext cx="4221908" cy="246899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30198"/>
            <a:ext cx="8826839" cy="4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2" y="1250143"/>
            <a:ext cx="8826839" cy="46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통해 차트 페이지로 이동하면 본인의 회원정보를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조회한다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회원등급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PM,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참여프로젝트를 조회해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JSON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받아와 차트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입력하여 간트차트를 출력한다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4504768"/>
            <a:ext cx="3544054" cy="1013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" y="5879675"/>
            <a:ext cx="2670843" cy="777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518985" y="5705674"/>
            <a:ext cx="81793" cy="1571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1" y="5503035"/>
            <a:ext cx="2738821" cy="18929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100659"/>
            <a:ext cx="4600850" cy="3580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108444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108444"/>
            <a:ext cx="4221909" cy="346505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 메뉴를 클릭하면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 로그인 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바탕으로 자신이 참여중인 프로젝트 정보를 모델에 추가 후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chart.jsp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method=ajaxdata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실행되어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정보를 바탕으로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프로젝트의 전체 업무 정보를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.(PM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4)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pageJsonReport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12070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1" b="37178"/>
          <a:stretch/>
        </p:blipFill>
        <p:spPr>
          <a:xfrm>
            <a:off x="181233" y="597761"/>
            <a:ext cx="8834857" cy="2425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375974"/>
            <a:ext cx="4281307" cy="14617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4837750"/>
            <a:ext cx="3284572" cy="7976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4" y="6513891"/>
            <a:ext cx="70085" cy="1346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" y="5635353"/>
            <a:ext cx="3581140" cy="3847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994638"/>
            <a:ext cx="2712255" cy="5220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108444"/>
            <a:ext cx="4221908" cy="358068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539247"/>
            <a:ext cx="4600850" cy="31415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562796"/>
            <a:ext cx="128510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583294"/>
            <a:ext cx="4221909" cy="230575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경우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프로젝트에서 자신이 담당하고 있는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 추가한다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팀원의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mdiv = 5)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pageJsonReport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모델에 추가한 객체정보를 </a:t>
            </a: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변환한다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8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562796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3896418"/>
            <a:ext cx="3833260" cy="9308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840" b="6321"/>
          <a:stretch/>
        </p:blipFill>
        <p:spPr>
          <a:xfrm>
            <a:off x="181233" y="5935487"/>
            <a:ext cx="81793" cy="1571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31974"/>
          <a:stretch/>
        </p:blipFill>
        <p:spPr>
          <a:xfrm>
            <a:off x="115330" y="570533"/>
            <a:ext cx="8892763" cy="28893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4822168"/>
            <a:ext cx="4179369" cy="449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7" y="5271241"/>
            <a:ext cx="3165337" cy="60920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3562796"/>
            <a:ext cx="4221908" cy="312632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220134"/>
            <a:ext cx="4600850" cy="24606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4220133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227699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getProject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현재 참여중인 프로젝트 정보를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chartList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참여중인 프로젝트의 전체 업무를 호출한다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423996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2792" b="17297"/>
          <a:stretch/>
        </p:blipFill>
        <p:spPr>
          <a:xfrm>
            <a:off x="181233" y="597761"/>
            <a:ext cx="8834857" cy="33893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2" y="4560899"/>
            <a:ext cx="3356024" cy="59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1" y="5428463"/>
            <a:ext cx="4270425" cy="5890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786185" y="4220132"/>
            <a:ext cx="4221908" cy="24606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4349578"/>
            <a:ext cx="4600850" cy="23395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4349578"/>
            <a:ext cx="4221909" cy="239809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"/>
              </a:spcBef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clisttmfinal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출력될 팀원 업무가 저장될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 :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순차적으로 데이터를 전달할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tmRefno :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업무의 상위업무 리스트가 저장될 객체</a:t>
            </a: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getRefno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자신의 상위업무 리스트를 호출하고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호출한 업무를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담아</a:t>
            </a:r>
            <a:endParaRPr lang="en-US" altLang="ko-KR" sz="120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전달하는 과정을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문으로 반복한다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일련의 과정으로 모든 업무를 저장한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clisttmfinal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반환한다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86185" y="436183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13190" b="18216"/>
          <a:stretch/>
        </p:blipFill>
        <p:spPr>
          <a:xfrm>
            <a:off x="115330" y="570533"/>
            <a:ext cx="8892763" cy="361428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5331" y="434957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1" y="4635044"/>
            <a:ext cx="4445600" cy="181070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786185" y="4346032"/>
            <a:ext cx="4221908" cy="234309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공통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0" y="4220134"/>
            <a:ext cx="8814485" cy="13507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30" y="5614691"/>
            <a:ext cx="8814485" cy="9489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rank() over (partition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상위업무번호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업무번호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상위업무번호 내의 업무순서에 따른 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RANK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120"/>
              </a:spcBef>
            </a:pP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LTRIM(SYS_CONNECT_BY_PATH(r, '.'),'.')||'. '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각 업무에 상위업무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(2).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하위업무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r>
              <a:rPr lang="ko-KR" altLang="en-US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번호를 매긴다</a:t>
            </a:r>
            <a:r>
              <a:rPr lang="en-US" altLang="ko-KR" sz="12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5330" y="5626952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19834" r="46725" b="17296"/>
          <a:stretch/>
        </p:blipFill>
        <p:spPr>
          <a:xfrm>
            <a:off x="174018" y="689795"/>
            <a:ext cx="4542163" cy="328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33" y="1876426"/>
            <a:ext cx="2553056" cy="209579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5331" y="4226008"/>
            <a:ext cx="1021491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37370" r="17633" b="36235"/>
          <a:stretch/>
        </p:blipFill>
        <p:spPr>
          <a:xfrm>
            <a:off x="195654" y="4503058"/>
            <a:ext cx="7655005" cy="106779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553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Picture 2" descr="https://t1.daumcdn.net/cfile/tistory/2219E449553CF49A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55" y="1010119"/>
            <a:ext cx="7522090" cy="444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4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7" y="1152122"/>
            <a:ext cx="8940758" cy="43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331" y="3441454"/>
            <a:ext cx="4600850" cy="124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5331" y="3441454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94" y="590550"/>
            <a:ext cx="8319944" cy="275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3781425"/>
            <a:ext cx="40290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로그인한 계정이 담당한 업무만 출력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개수에 따라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페이징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블록 증감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명으로 검색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클릭 시 해당 업무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등록은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 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관리자만 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14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3" y="5761284"/>
            <a:ext cx="4128443" cy="6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4" y="3877671"/>
            <a:ext cx="4419622" cy="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5331" y="4841766"/>
            <a:ext cx="4600850" cy="18390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5331" y="4841766"/>
            <a:ext cx="98956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3508339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918" y="5366474"/>
            <a:ext cx="30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logic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8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4" y="1024067"/>
            <a:ext cx="8948972" cy="4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14" y="1026398"/>
            <a:ext cx="8948972" cy="4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3568774"/>
            <a:ext cx="4221909" cy="2879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4" y="3568774"/>
            <a:ext cx="963828" cy="3547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2589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799" y="1141274"/>
            <a:ext cx="4048125" cy="17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권한 별로 출력되는 화면이 다름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사</a:t>
            </a:r>
            <a:r>
              <a:rPr lang="ko-KR" altLang="en-US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진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은 관리자 기준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업무명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업무내용 수정가능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업무 진행도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업무 진행률 상단의 진행률 기준에 맞춰 저장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수정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업무는 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이면 결재신청가능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담당자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 신청된 업무만 반려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결재완료 처리가능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</p:txBody>
      </p:sp>
      <p:pic>
        <p:nvPicPr>
          <p:cNvPr id="1026" name="Picture 2" descr="C:\Users\508-19\Desktop\ddfsadfsd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5" y="3939404"/>
            <a:ext cx="4125398" cy="250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25019" y="3715061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loglic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3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4338356"/>
            <a:ext cx="4221909" cy="23185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4338357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8" name="Picture 4" descr="C:\Users\508-19\Desktop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36203"/>
            <a:ext cx="4672354" cy="218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2085" y="829929"/>
            <a:ext cx="4221909" cy="3393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pic>
        <p:nvPicPr>
          <p:cNvPr id="1031" name="Picture 7" descr="C:\Users\508-19\Desktop\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022601"/>
            <a:ext cx="4672354" cy="25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9996" y="1147035"/>
            <a:ext cx="4048125" cy="2835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최상위 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상위업무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업무로 나누어져 있는 업무 프로세스에서 상위 업무들은 진행률 수정이나 결재 신청 불가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업무가 결재 완료 처리되면 하위 업무 개수에 따라 상위 업무 진행률이 상승함</a:t>
            </a:r>
            <a:r>
              <a:rPr lang="en-US" altLang="ko-KR" sz="12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하위 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 있는 상위업무는 하위업무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개가 결재 완료 처리되면 진행률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상승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100%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가 되면 상위업무도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이 결재 완료처리 가능  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반려 처리 시에만 반려사유 등록가능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삭제 버튼 클릭 시 해당 업무 삭제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(PM)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조회화면으로 버튼 클릭 시 업무리스트로 이동</a:t>
            </a:r>
            <a:endParaRPr lang="en-US" altLang="ko-KR" sz="12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관리자 계정은 모든 기능 사용가능</a:t>
            </a:r>
            <a:endParaRPr lang="en-US" altLang="ko-KR" sz="12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pic>
        <p:nvPicPr>
          <p:cNvPr id="21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064" y="4780360"/>
            <a:ext cx="3153351" cy="16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8480" y="4322402"/>
            <a:ext cx="2072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</a:rPr>
              <a:t>번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6" name="Picture 2" descr="C:\Users\508-19\Desktop\전체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" y="1006082"/>
            <a:ext cx="9024443" cy="44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3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8-19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0" y="1352550"/>
            <a:ext cx="4654073" cy="39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782085" y="2743201"/>
            <a:ext cx="4221909" cy="1928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2084" y="2754865"/>
            <a:ext cx="963828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2085" y="846245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82085" y="829930"/>
            <a:ext cx="4221909" cy="179897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F497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219200"/>
            <a:ext cx="4029075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프로젝트 번호는 로그인한 계정이 맡은 프로젝트로 고정 변경 불가능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담당자는 그 프로젝트에 있는 상위업무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</a:t>
            </a:r>
            <a:r>
              <a:rPr lang="ko-KR" altLang="en-US" sz="1200" dirty="0">
                <a:solidFill>
                  <a:prstClr val="black"/>
                </a:solidFill>
              </a:rPr>
              <a:t>원</a:t>
            </a:r>
            <a:r>
              <a:rPr lang="ko-KR" altLang="en-US" sz="1200" dirty="0" smtClean="0">
                <a:solidFill>
                  <a:prstClr val="black"/>
                </a:solidFill>
              </a:rPr>
              <a:t>들만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</a:rPr>
              <a:t>관리자는 모든 프로젝트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상위 업무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출력 </a:t>
            </a:r>
            <a:r>
              <a:rPr lang="en-US" altLang="ko-KR" sz="1200" dirty="0" smtClean="0">
                <a:solidFill>
                  <a:prstClr val="black"/>
                </a:solidFill>
              </a:rPr>
              <a:t>/ </a:t>
            </a:r>
            <a:r>
              <a:rPr lang="ko-KR" altLang="en-US" sz="1200" dirty="0" smtClean="0">
                <a:solidFill>
                  <a:prstClr val="black"/>
                </a:solidFill>
              </a:rPr>
              <a:t>선택가능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2086" y="4822404"/>
            <a:ext cx="4221909" cy="1835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2085" y="4834067"/>
            <a:ext cx="963828" cy="2545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099" name="Picture 3" descr="C:\Users\508-19\Desktop\2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8" y="3173038"/>
            <a:ext cx="4110037" cy="12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8-19\Desktop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442" y="5185872"/>
            <a:ext cx="4123789" cy="12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856885" y="2779925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6885" y="4849599"/>
            <a:ext cx="309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logic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번 상위업무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1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2972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PMSEMP, PMSMEMBER, PMSCODES 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테이블을 조인하여 사원의 정보와 권한정보를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사원번호를 통해 해당 사원을 더블클릭 시 상세 페이지로 이동한다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919" y="3709292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1. SELECT </a:t>
            </a:r>
            <a:r>
              <a:rPr lang="en-US" altLang="ko-KR" sz="1300" u="sng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WHERE 1=1 </a:t>
            </a:r>
          </a:p>
          <a:p>
            <a:r>
              <a:rPr lang="en-US" altLang="ko-KR" sz="13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BY </a:t>
            </a:r>
            <a:r>
              <a:rPr lang="en-US" altLang="ko-KR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u="sng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300" u="sng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884" y="5209768"/>
            <a:ext cx="4637922" cy="14927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prstClr val="black"/>
                </a:solidFill>
              </a:rPr>
              <a:t>2. </a:t>
            </a:r>
            <a:r>
              <a:rPr lang="en-US" altLang="ko-KR" sz="1300" dirty="0">
                <a:solidFill>
                  <a:prstClr val="black"/>
                </a:solidFill>
              </a:rPr>
              <a:t>S</a:t>
            </a:r>
            <a:r>
              <a:rPr lang="en-US" altLang="ko-KR" sz="1300" dirty="0" smtClean="0">
                <a:solidFill>
                  <a:prstClr val="black"/>
                </a:solidFill>
              </a:rPr>
              <a:t>ELECT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, a.name, </a:t>
            </a:r>
            <a:r>
              <a:rPr lang="en-US" altLang="ko-KR" sz="1300" dirty="0" err="1">
                <a:solidFill>
                  <a:prstClr val="black"/>
                </a:solidFill>
              </a:rPr>
              <a:t>a.GRADE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a.DEPT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a.EMAIL</a:t>
            </a:r>
            <a:r>
              <a:rPr lang="en-US" altLang="ko-KR" sz="1300" dirty="0">
                <a:solidFill>
                  <a:prstClr val="black"/>
                </a:solidFill>
              </a:rPr>
              <a:t>, </a:t>
            </a:r>
            <a:r>
              <a:rPr lang="en-US" altLang="ko-KR" sz="1300" dirty="0" err="1">
                <a:solidFill>
                  <a:prstClr val="black"/>
                </a:solidFill>
              </a:rPr>
              <a:t>a.PHONE</a:t>
            </a:r>
            <a:r>
              <a:rPr lang="en-US" altLang="ko-KR" sz="1300" dirty="0">
                <a:solidFill>
                  <a:prstClr val="black"/>
                </a:solidFill>
              </a:rPr>
              <a:t>,  </a:t>
            </a:r>
          </a:p>
          <a:p>
            <a:r>
              <a:rPr lang="en-US" altLang="ko-KR" sz="1300" dirty="0" err="1">
                <a:solidFill>
                  <a:prstClr val="black"/>
                </a:solidFill>
              </a:rPr>
              <a:t>c.CNAME,b.pno</a:t>
            </a:r>
            <a:endParaRPr lang="en-US" altLang="ko-KR" sz="1300" dirty="0">
              <a:solidFill>
                <a:prstClr val="black"/>
              </a:solidFill>
            </a:endParaRPr>
          </a:p>
          <a:p>
            <a:r>
              <a:rPr lang="en-US" altLang="ko-KR" sz="1300" dirty="0">
                <a:solidFill>
                  <a:prstClr val="black"/>
                </a:solidFill>
              </a:rPr>
              <a:t>FROM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300" u="sng" dirty="0">
                <a:solidFill>
                  <a:prstClr val="black"/>
                </a:solidFill>
              </a:rPr>
              <a:t> a,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pmsmember</a:t>
            </a:r>
            <a:r>
              <a:rPr lang="en-US" altLang="ko-KR" sz="1300" u="sng" dirty="0">
                <a:solidFill>
                  <a:prstClr val="black"/>
                </a:solidFill>
              </a:rPr>
              <a:t> b, </a:t>
            </a:r>
            <a:r>
              <a:rPr lang="en-US" altLang="ko-KR" sz="1300" u="sng" dirty="0" err="1">
                <a:solidFill>
                  <a:prstClr val="black"/>
                </a:solidFill>
              </a:rPr>
              <a:t>pmscodes</a:t>
            </a:r>
            <a:r>
              <a:rPr lang="en-US" altLang="ko-KR" sz="1300" u="sng" dirty="0">
                <a:solidFill>
                  <a:prstClr val="black"/>
                </a:solidFill>
              </a:rPr>
              <a:t> c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WHERE </a:t>
            </a:r>
            <a:r>
              <a:rPr lang="en-US" altLang="ko-KR" sz="1300" dirty="0" err="1">
                <a:solidFill>
                  <a:prstClr val="black"/>
                </a:solidFill>
              </a:rPr>
              <a:t>b.mdiv</a:t>
            </a:r>
            <a:r>
              <a:rPr lang="en-US" altLang="ko-KR" sz="1300" dirty="0">
                <a:solidFill>
                  <a:prstClr val="black"/>
                </a:solidFill>
              </a:rPr>
              <a:t>=</a:t>
            </a:r>
            <a:r>
              <a:rPr lang="en-US" altLang="ko-KR" sz="1300" dirty="0" err="1">
                <a:solidFill>
                  <a:prstClr val="black"/>
                </a:solidFill>
              </a:rPr>
              <a:t>c.cno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</a:t>
            </a:r>
            <a:r>
              <a:rPr lang="en-US" altLang="ko-KR" sz="1300" dirty="0" err="1">
                <a:solidFill>
                  <a:prstClr val="black"/>
                </a:solidFill>
              </a:rPr>
              <a:t>b.mno</a:t>
            </a:r>
            <a:r>
              <a:rPr lang="en-US" altLang="ko-KR" sz="1300" dirty="0">
                <a:solidFill>
                  <a:prstClr val="black"/>
                </a:solidFill>
              </a:rPr>
              <a:t>(+)</a:t>
            </a:r>
          </a:p>
          <a:p>
            <a:r>
              <a:rPr lang="en-US" altLang="ko-KR" sz="1300" dirty="0">
                <a:solidFill>
                  <a:prstClr val="black"/>
                </a:solidFill>
              </a:rPr>
              <a:t>AND </a:t>
            </a:r>
            <a:r>
              <a:rPr lang="en-US" altLang="ko-KR" sz="1300" dirty="0" err="1">
                <a:solidFill>
                  <a:prstClr val="black"/>
                </a:solidFill>
              </a:rPr>
              <a:t>a.eno</a:t>
            </a:r>
            <a:r>
              <a:rPr lang="en-US" altLang="ko-KR" sz="1300" dirty="0">
                <a:solidFill>
                  <a:prstClr val="black"/>
                </a:solidFill>
              </a:rPr>
              <a:t> = #{</a:t>
            </a:r>
            <a:r>
              <a:rPr lang="en-US" altLang="ko-KR" sz="1300" u="sng" dirty="0" err="1">
                <a:solidFill>
                  <a:prstClr val="black"/>
                </a:solidFill>
              </a:rPr>
              <a:t>eno</a:t>
            </a:r>
            <a:r>
              <a:rPr lang="en-US" altLang="ko-KR" sz="1300" u="sng" dirty="0">
                <a:solidFill>
                  <a:prstClr val="black"/>
                </a:solidFill>
              </a:rPr>
              <a:t>}</a:t>
            </a:r>
            <a:endParaRPr lang="ko-KR" altLang="en-US" sz="1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37223" y="503295"/>
            <a:ext cx="5869553" cy="2133944"/>
            <a:chOff x="1264492" y="508958"/>
            <a:chExt cx="6620050" cy="240679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44" b="87113"/>
            <a:stretch/>
          </p:blipFill>
          <p:spPr>
            <a:xfrm>
              <a:off x="1269527" y="508958"/>
              <a:ext cx="6615015" cy="34505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t="24231" b="-963"/>
            <a:stretch/>
          </p:blipFill>
          <p:spPr>
            <a:xfrm>
              <a:off x="1264492" y="854015"/>
              <a:ext cx="6615015" cy="206173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1383" y="2753621"/>
            <a:ext cx="1264336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dispatcher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2107" y="2753621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model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2107" y="4090106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jsp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383" y="442311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Ctrl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3" y="3169290"/>
            <a:ext cx="3836690" cy="10117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07" y="3165993"/>
            <a:ext cx="3280344" cy="5904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76" y="4842319"/>
            <a:ext cx="3184771" cy="14208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766" y="4543281"/>
            <a:ext cx="3725737" cy="17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741405" cy="263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180" y="3708984"/>
            <a:ext cx="43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이름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선택하게 되면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</a:t>
            </a:r>
            <a:r>
              <a:rPr lang="ko-KR" altLang="en-US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값이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값으로 변경된다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값에 따라 검색이 가능하다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804" y="3708984"/>
            <a:ext cx="2837915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&lt;select class="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schdiv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 id="</a:t>
            </a:r>
            <a:r>
              <a:rPr lang="en-US" altLang="ko-KR" sz="12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value="name"&gt;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이름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value="grade"&gt;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en-US" altLang="ko-KR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option value="</a:t>
            </a:r>
            <a:r>
              <a:rPr lang="en-US" altLang="ko-KR" sz="1200" b="1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b="1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"&gt;</a:t>
            </a:r>
            <a:r>
              <a:rPr lang="ko-KR" altLang="en-US" sz="1200" b="1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</a:t>
            </a:r>
            <a:endParaRPr lang="ko-KR" altLang="en-US" sz="1200" b="1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904" y="4774335"/>
            <a:ext cx="390473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</a:rPr>
              <a:t>$("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200" b="1" dirty="0" err="1">
                <a:solidFill>
                  <a:srgbClr val="FF0000"/>
                </a:solidFill>
              </a:rPr>
              <a:t>selsch</a:t>
            </a:r>
            <a:r>
              <a:rPr lang="en-US" altLang="ko-KR" sz="1200" b="1" dirty="0">
                <a:solidFill>
                  <a:prstClr val="black"/>
                </a:solidFill>
              </a:rPr>
              <a:t>").change(function(){</a:t>
            </a:r>
          </a:p>
          <a:p>
            <a:r>
              <a:rPr lang="en-US" altLang="ko-KR" sz="1200" b="1" dirty="0">
                <a:solidFill>
                  <a:prstClr val="black"/>
                </a:solidFill>
              </a:rPr>
              <a:t>$("</a:t>
            </a:r>
            <a:r>
              <a:rPr lang="en-US" altLang="ko-KR" sz="1200" b="1" dirty="0">
                <a:solidFill>
                  <a:srgbClr val="FF0000"/>
                </a:solidFill>
              </a:rPr>
              <a:t>.search</a:t>
            </a:r>
            <a:r>
              <a:rPr lang="en-US" altLang="ko-KR" sz="1200" b="1" dirty="0">
                <a:solidFill>
                  <a:prstClr val="black"/>
                </a:solidFill>
              </a:rPr>
              <a:t>").</a:t>
            </a:r>
            <a:r>
              <a:rPr lang="en-US" altLang="ko-KR" sz="1200" b="1" dirty="0" err="1">
                <a:solidFill>
                  <a:prstClr val="black"/>
                </a:solidFill>
              </a:rPr>
              <a:t>attr</a:t>
            </a:r>
            <a:r>
              <a:rPr lang="en-US" altLang="ko-KR" sz="1200" b="1" dirty="0">
                <a:solidFill>
                  <a:prstClr val="black"/>
                </a:solidFill>
              </a:rPr>
              <a:t>({"id":this.value,"name":</a:t>
            </a:r>
            <a:r>
              <a:rPr lang="en-US" altLang="ko-KR" sz="1200" b="1" dirty="0" err="1">
                <a:solidFill>
                  <a:prstClr val="black"/>
                </a:solidFill>
              </a:rPr>
              <a:t>this.value</a:t>
            </a:r>
            <a:r>
              <a:rPr lang="en-US" altLang="ko-KR" sz="1200" b="1" dirty="0">
                <a:solidFill>
                  <a:prstClr val="black"/>
                </a:solidFill>
              </a:rPr>
              <a:t>});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4142" y="4534931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903" y="5482850"/>
            <a:ext cx="3859408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b="1" dirty="0" err="1">
                <a:solidFill>
                  <a:prstClr val="black"/>
                </a:solidFill>
              </a:rPr>
              <a:t>form:input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class</a:t>
            </a:r>
            <a:r>
              <a:rPr lang="en-US" altLang="ko-KR" sz="1200" b="1" dirty="0">
                <a:solidFill>
                  <a:prstClr val="black"/>
                </a:solidFill>
              </a:rPr>
              <a:t>="</a:t>
            </a:r>
            <a:r>
              <a:rPr lang="en-US" altLang="ko-KR" sz="1200" b="1" dirty="0" err="1">
                <a:solidFill>
                  <a:prstClr val="black"/>
                </a:solidFill>
              </a:rPr>
              <a:t>sch</a:t>
            </a:r>
            <a:r>
              <a:rPr lang="en-US" altLang="ko-KR" sz="1200" b="1" dirty="0">
                <a:solidFill>
                  <a:prstClr val="black"/>
                </a:solidFill>
              </a:rPr>
              <a:t>-bar </a:t>
            </a:r>
            <a:r>
              <a:rPr lang="en-US" altLang="ko-KR" sz="1200" b="1" dirty="0">
                <a:solidFill>
                  <a:srgbClr val="FF0000"/>
                </a:solidFill>
              </a:rPr>
              <a:t>search</a:t>
            </a:r>
            <a:r>
              <a:rPr lang="en-US" altLang="ko-KR" sz="1200" b="1" dirty="0">
                <a:solidFill>
                  <a:prstClr val="black"/>
                </a:solidFill>
              </a:rPr>
              <a:t>" path</a:t>
            </a:r>
            <a:r>
              <a:rPr lang="en-US" altLang="ko-KR" sz="1200" b="1" dirty="0">
                <a:solidFill>
                  <a:srgbClr val="FF0000"/>
                </a:solidFill>
              </a:rPr>
              <a:t>="name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"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902" y="5247667"/>
            <a:ext cx="937230" cy="2399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5776634"/>
            <a:ext cx="2695951" cy="4497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6464416"/>
            <a:ext cx="2705478" cy="282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" y="6241619"/>
            <a:ext cx="2867425" cy="24751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5903" y="5761408"/>
            <a:ext cx="2869162" cy="98599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7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080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페이징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0462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6180" y="3708984"/>
            <a:ext cx="43495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 선언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한번에 보여줄 데이터 건수 초기값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보여줄 데이터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총건수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페이지크기를 실수로 처리하여 나머지가 있게 한 후 반올림 처리 한다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블록을 위한 속성값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 size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시작과 끝나는 블록을 설정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1" y="3708984"/>
            <a:ext cx="462970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rep.totCnt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데이터 건수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sch.setPageSize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(5);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보일 데이터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()/(double)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페이지 수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()==0)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클릭한 페이지 초기값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()+1)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0" y="5358792"/>
            <a:ext cx="4629701" cy="138499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(3);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한번에 보여질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Math.ceil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sch.getCurPage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/(double)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블럭번호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blocknum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sch.getPageCount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():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endBlock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블럭끝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sch.setStartBlock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((blocknum-1)*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sch.getBlocksize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()+1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 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블럭시작</a:t>
            </a:r>
            <a:endParaRPr lang="ko-KR" altLang="en-US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0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CEO(Admin), CTO(CEO), HR(CEO,CTO)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8"/>
            <a:ext cx="5251644" cy="36542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04023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" y="706149"/>
            <a:ext cx="7673525" cy="21359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04023" y="3019645"/>
            <a:ext cx="3587598" cy="366124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4023" y="3426175"/>
            <a:ext cx="3587598" cy="255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등록하고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권한과 직급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{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//2.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확인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rep.updatepmsCeo2();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rep.updatepmsCeo3();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//4.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Member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</a:t>
            </a:r>
            <a:r>
              <a:rPr lang="ko-KR" altLang="en-US" sz="1200" u="sng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난수</a:t>
            </a:r>
            <a:r>
              <a:rPr lang="ko-KR" altLang="en-US" sz="1200" u="sng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설정</a:t>
            </a:r>
            <a:endParaRPr lang="en-US" altLang="ko-KR" sz="1200" u="sng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makePass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("");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updateCeo.setPass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rep.insertCeo1(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//5.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메일전송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sendMail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updateCeo.getEno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ranNum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//3.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rep.updatepmsCeo2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();rep.updatepmsCeo3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//6.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변경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rep.updatepmsCeo1(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rep.updatepmsCeo4(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updateCeo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441033"/>
            <a:ext cx="9144000" cy="6416967"/>
            <a:chOff x="0" y="477795"/>
            <a:chExt cx="9144000" cy="6380205"/>
          </a:xfrm>
        </p:grpSpPr>
        <p:sp>
          <p:nvSpPr>
            <p:cNvPr id="18" name="직사각형 17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39160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61481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PM(CEO,CTO)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3026687"/>
            <a:ext cx="5399919" cy="372452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037798"/>
            <a:ext cx="980302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5821" y="3037798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50629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478161" y="3034925"/>
            <a:ext cx="3608173" cy="373482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8161" y="3708984"/>
            <a:ext cx="3587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설정하는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 해제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insert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email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전송 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권한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139" y="3301146"/>
            <a:ext cx="54946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 정보를 받아옴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pmstask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(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pmsproject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0585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2706315"/>
            <a:ext cx="5881816" cy="404490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903" y="2714553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47719" y="2722791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1776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947719" y="2706315"/>
            <a:ext cx="3138616" cy="4063436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7719" y="3015343"/>
            <a:ext cx="3130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있거나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등록안된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직원 중에서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이거나 프로젝트번호가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사원을 불러온다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원하는 직원을 선택하고 추가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여부를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있지 않다면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설정하는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부여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905" y="2973845"/>
            <a:ext cx="5873577" cy="2492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*FROM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.* FROM 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* 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b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=9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UNION ALL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안된 사원 리스트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(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 left outer join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b on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a.eno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pmscodes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NULL AND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c.cno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=9) 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200" u="sng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pmlist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51888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95558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" y="520388"/>
            <a:ext cx="9012194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519" y="3708984"/>
            <a:ext cx="4357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팀원을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삭제 할 팀원을 선택 후 삭제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프로젝트 번호가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권한이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구분없음으로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5944" y="37089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팀원삭제 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==&gt;null</a:t>
            </a:r>
            <a:r>
              <a:rPr lang="ko-KR" altLang="en-US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 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update&gt;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pno</a:t>
            </a:r>
            <a:r>
              <a:rPr lang="en-US" altLang="ko-KR" sz="1200" u="sng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&lt;/update&gt;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4141" y="4872876"/>
            <a:ext cx="1219200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74" y="517684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로그인한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프로젝트번호와 동일한 팀원 리스트 불러옴</a:t>
            </a:r>
            <a:endParaRPr lang="en-US" altLang="ko-KR" sz="1200" dirty="0" smtClean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session.getAttribute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en-US" altLang="ko-KR" sz="12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");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sch.setPno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pmsm.getPno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());</a:t>
            </a:r>
            <a:endParaRPr lang="en-US" altLang="ko-KR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3" y="3441454"/>
            <a:ext cx="4642040" cy="330976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3441454"/>
            <a:ext cx="119448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28519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" y="520388"/>
            <a:ext cx="9003957" cy="292106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720281" y="3451751"/>
            <a:ext cx="4366054" cy="3309762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7943" y="3719281"/>
            <a:ext cx="309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사원정보 입력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 버튼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입력한 사원정보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저장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041" y="368838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사원등록 </a:t>
            </a:r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&lt;insert </a:t>
            </a:r>
            <a:r>
              <a:rPr lang="en-US" altLang="ko-KR" sz="12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insert into 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values(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pmsemp_seq.nextval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,#{name},#{</a:t>
            </a:r>
            <a:r>
              <a:rPr lang="en-US" altLang="ko-KR" sz="1200" u="sng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#{grade},#{phone},#{email})</a:t>
            </a:r>
          </a:p>
          <a:p>
            <a:r>
              <a:rPr lang="en-US" altLang="ko-KR" sz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&lt;/insert&gt;</a:t>
            </a:r>
            <a:endParaRPr lang="ko-KR" altLang="en-US" sz="12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2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수정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74" y="552047"/>
            <a:ext cx="1019317" cy="11664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555888"/>
            <a:ext cx="1114581" cy="1923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815911" y="2780380"/>
            <a:ext cx="3262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또는 직책 선택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버튼 클릭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직원의 사원번호로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수정 처리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부서와 직급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box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등록된 데이터 리스트로 불러옴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5733533" cy="32316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&lt;!-–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수정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grade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asc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select DISTINCT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from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pmsemp</a:t>
            </a:r>
            <a:endParaRPr lang="en-US" altLang="ko-KR" sz="12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order by </a:t>
            </a:r>
            <a:r>
              <a:rPr lang="en-US" altLang="ko-KR" sz="1200" u="sng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ASC</a:t>
            </a:r>
          </a:p>
          <a:p>
            <a:endParaRPr lang="ko-KR" altLang="en-US" sz="12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 퇴사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02" y="2479590"/>
            <a:ext cx="5741773" cy="427162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14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15911" y="2512850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2930" y="1367481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20388"/>
            <a:ext cx="9003957" cy="19592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5807675" y="2487828"/>
            <a:ext cx="3278660" cy="4281923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905" y="2748017"/>
            <a:ext cx="2397209" cy="26776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dept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pmsmember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u="sng" dirty="0">
                <a:solidFill>
                  <a:prstClr val="black"/>
                </a:solidFill>
              </a:rPr>
              <a:t>mdiv = 8 , </a:t>
            </a:r>
            <a:r>
              <a:rPr lang="en-US" altLang="ko-KR" sz="1200" u="sng" dirty="0" err="1">
                <a:solidFill>
                  <a:prstClr val="black"/>
                </a:solidFill>
              </a:rPr>
              <a:t>pno</a:t>
            </a:r>
            <a:r>
              <a:rPr lang="en-US" altLang="ko-KR" sz="1200" u="sng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mno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&lt;!-- </a:t>
            </a:r>
            <a:r>
              <a:rPr lang="en-US" altLang="ko-KR" sz="1200" u="sng" dirty="0" err="1">
                <a:solidFill>
                  <a:srgbClr val="FF0000"/>
                </a:solidFill>
              </a:rPr>
              <a:t>pms</a:t>
            </a:r>
            <a:r>
              <a:rPr lang="ko-KR" altLang="en-US" sz="1200" u="sng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u="sng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endParaRPr lang="en-US" altLang="ko-KR" sz="1200" u="sng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>
                <a:solidFill>
                  <a:prstClr val="black"/>
                </a:solidFill>
              </a:rPr>
              <a:t> =#{</a:t>
            </a:r>
            <a:r>
              <a:rPr lang="en-US" altLang="ko-KR" sz="1200" u="sng" dirty="0" err="1">
                <a:solidFill>
                  <a:prstClr val="black"/>
                </a:solidFill>
              </a:rPr>
              <a:t>eno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}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5911" y="2780380"/>
            <a:ext cx="32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 버튼 클릭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직원이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있는지 확인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등록이 안되어 있다면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delete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데이터를 삭제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등록되어 있다면 해당 직원의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PMS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 정보를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남기기위해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직급을 퇴사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부서를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권한을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퇴사자로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변경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번호르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7230" y="2752238"/>
            <a:ext cx="322511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u="sng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u="sng" dirty="0" smtClean="0">
                <a:solidFill>
                  <a:srgbClr val="FF0000"/>
                </a:solidFill>
              </a:rPr>
              <a:t>등록 확인</a:t>
            </a:r>
            <a:endParaRPr lang="en-US" altLang="ko-KR" sz="1200" u="sng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안된직원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delete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deleteG</a:t>
            </a:r>
            <a:r>
              <a:rPr lang="en-US" altLang="ko-KR" sz="1200" dirty="0" smtClean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} </a:t>
            </a:r>
            <a:r>
              <a:rPr lang="en-US" altLang="ko-KR" sz="1200" dirty="0">
                <a:solidFill>
                  <a:prstClr val="black"/>
                </a:solidFill>
              </a:rPr>
              <a:t>else </a:t>
            </a:r>
            <a:r>
              <a:rPr lang="en-US" altLang="ko-KR" sz="1200" dirty="0" smtClean="0">
                <a:solidFill>
                  <a:prstClr val="black"/>
                </a:solidFill>
              </a:rPr>
              <a:t>{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PMS</a:t>
            </a:r>
            <a:r>
              <a:rPr lang="ko-KR" altLang="en-US" sz="1200" dirty="0" smtClean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en-US" altLang="ko-KR" sz="1200" u="sng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67231" y="2487828"/>
            <a:ext cx="1013254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139" y="2487828"/>
            <a:ext cx="2384853" cy="29378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58992" y="2487829"/>
            <a:ext cx="3233351" cy="2388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8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814360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MyBatis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030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퍼시스턴스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프레임워크의 하나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xml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서술자나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annotation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복잡한 쿼리나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다이나믹한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쿼리에 강하며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프로그램 코드와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SQL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쿼리의 분리로 코드의 간결성 및 유지보수성이 향상된다는 장점이 있음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853418"/>
            <a:ext cx="7810500" cy="3371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t="9459" b="4777"/>
          <a:stretch/>
        </p:blipFill>
        <p:spPr>
          <a:xfrm>
            <a:off x="177800" y="1320800"/>
            <a:ext cx="8703400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53954"/>
            <a:ext cx="9020432" cy="1190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1" y="3920741"/>
            <a:ext cx="3848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" y="5094591"/>
            <a:ext cx="2924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879213"/>
            <a:ext cx="3870841" cy="117371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최상위 업무들 기준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0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ontroller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890890"/>
            <a:ext cx="9020432" cy="69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6" y="3906388"/>
            <a:ext cx="4345360" cy="23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81422" y="3875751"/>
            <a:ext cx="3870841" cy="172771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세션이 생성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중 프로젝트 번호 항목 존재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CEO/CTO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 맡은 프로젝트가 없음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</a:t>
            </a: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infor_M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해당프로젝트 번호를 입력 후 세션 변경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해당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Ctrl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469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" y="520390"/>
            <a:ext cx="9020431" cy="222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91323"/>
            <a:ext cx="4267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61718" y="3817538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 총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완료업무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결재완료된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진행중업무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기한초과업무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결재일이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완료일보다 늦은 업무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0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3794"/>
          <a:stretch/>
        </p:blipFill>
        <p:spPr bwMode="auto">
          <a:xfrm>
            <a:off x="241200" y="1332411"/>
            <a:ext cx="8640000" cy="467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전체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2" cy="26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3" y="3970121"/>
            <a:ext cx="4358166" cy="127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6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782085" y="575271"/>
            <a:ext cx="4226009" cy="43326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2085" y="575271"/>
            <a:ext cx="741405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2085" y="5023119"/>
            <a:ext cx="4221909" cy="16594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2085" y="5023119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24000" y="3048000"/>
            <a:ext cx="1268627" cy="642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화면</a:t>
            </a:r>
            <a:endParaRPr lang="ko-KR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97" y="842801"/>
            <a:ext cx="3381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61718" y="5437334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프로젝트에 해당하는 게시판 연결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개씩 표시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이름 클릭 시 리스트로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글 선택 시 상세화면으로 이동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21" y="887071"/>
            <a:ext cx="4050474" cy="373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9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3957"/>
          <a:stretch/>
        </p:blipFill>
        <p:spPr bwMode="auto">
          <a:xfrm>
            <a:off x="241200" y="1345223"/>
            <a:ext cx="8640000" cy="465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5331" y="3441454"/>
            <a:ext cx="4600850" cy="32393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331" y="3454517"/>
            <a:ext cx="1334646" cy="254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86185" y="3441454"/>
            <a:ext cx="4221909" cy="32393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spcBef>
                <a:spcPts val="120"/>
              </a:spcBef>
            </a:pP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86185" y="3441454"/>
            <a:ext cx="1927655" cy="267530"/>
          </a:xfrm>
          <a:prstGeom prst="rect">
            <a:avLst/>
          </a:prstGeom>
          <a:solidFill>
            <a:srgbClr val="17375E"/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Business logic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61718" y="3970121"/>
            <a:ext cx="3870841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팀원의 개별 업무에 대하여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기한 내 완료 못한 업무가 있는 경우 빨간색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진행률이 예상 진행률보다 낮은 경우 주황색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이외의 경우 초록색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520388"/>
            <a:ext cx="9020431" cy="267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6" y="4064611"/>
            <a:ext cx="4492876" cy="148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7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BC1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94C3BB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70AD47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rgbClr val="70AD47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0163"/>
            <a:ext cx="9144000" cy="779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     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33577" y="1994618"/>
            <a:ext cx="4900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Function Flow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DB Construction</a:t>
            </a:r>
            <a:endParaRPr lang="en-US" altLang="ko-KR" dirty="0">
              <a:solidFill>
                <a:prstClr val="black"/>
              </a:solidFill>
              <a:latin typeface="Bahnschrift Light SemiCondensed" panose="020B0502040204020203" pitchFamily="34" charset="0"/>
              <a:ea typeface="타이포_스톰 B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007.  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Review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008.</a:t>
            </a:r>
            <a:r>
              <a:rPr lang="en-US" altLang="ko-KR" dirty="0" smtClean="0">
                <a:solidFill>
                  <a:prstClr val="black"/>
                </a:solidFill>
                <a:latin typeface="Bahnschrift Light SemiCondensed" panose="020B0502040204020203" pitchFamily="34" charset="0"/>
              </a:rPr>
              <a:t> Software Quality Assurance</a:t>
            </a:r>
            <a:endParaRPr lang="ko-KR" altLang="en-US" dirty="0">
              <a:solidFill>
                <a:prstClr val="black"/>
              </a:solidFill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749459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79" y="4184435"/>
            <a:ext cx="4721335" cy="1936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94479" y="3739607"/>
            <a:ext cx="103764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Mapper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28" y="507752"/>
            <a:ext cx="6604944" cy="2682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Spring MVC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554" y="1070919"/>
            <a:ext cx="4274407" cy="7697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856" y="2317341"/>
            <a:ext cx="3837801" cy="191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246" y="3093054"/>
            <a:ext cx="4957924" cy="12260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254" y="4782529"/>
            <a:ext cx="4459502" cy="15302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service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1970456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DAO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270487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05423" y="4387504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76303" y="6332478"/>
            <a:ext cx="1894479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Vo= </a:t>
            </a:r>
            <a:r>
              <a:rPr lang="ko-KR" altLang="en-US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그대로 사용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검색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2" y="1070919"/>
            <a:ext cx="2823590" cy="46790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0130" y="3422546"/>
            <a:ext cx="3089189" cy="23192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1" y="1079158"/>
            <a:ext cx="3132019" cy="84957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698787" y="3573752"/>
            <a:ext cx="2159918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adapter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8099"/>
          <a:stretch/>
        </p:blipFill>
        <p:spPr>
          <a:xfrm>
            <a:off x="3813381" y="3921211"/>
            <a:ext cx="5059508" cy="25397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814" y="2503387"/>
            <a:ext cx="5159146" cy="91915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98787" y="2118869"/>
            <a:ext cx="144986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- list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2" y="1215657"/>
            <a:ext cx="2867008" cy="4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884" y="1215656"/>
            <a:ext cx="2943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layout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532" y="1122390"/>
            <a:ext cx="2857796" cy="429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 버튼 이동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5919761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7" y="1064033"/>
            <a:ext cx="2834813" cy="46928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2" y="1215656"/>
            <a:ext cx="2867008" cy="41543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23428" y="2738805"/>
            <a:ext cx="3089189" cy="4410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382" y="1122390"/>
            <a:ext cx="3873424" cy="5261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79" y="1808382"/>
            <a:ext cx="4622609" cy="16350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379" y="3642582"/>
            <a:ext cx="4162425" cy="533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2153" y="4350434"/>
            <a:ext cx="4697210" cy="147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8"/>
            <a:ext cx="5271995" cy="2747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4" descr="C:\Users\507-20\Desktop\img\파일 업로드\안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27" y="1079156"/>
            <a:ext cx="2785113" cy="4662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3548543"/>
            <a:ext cx="5271995" cy="30514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3556014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C:\Users\507-20\Desktop\img\파일 업로드\안드 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7" y="1018180"/>
            <a:ext cx="5209886" cy="93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2090702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View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안드 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6" y="2466064"/>
            <a:ext cx="5223292" cy="8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720426" y="4946917"/>
            <a:ext cx="1698861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ArrayList.java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6" descr="C:\Users\507-20\Desktop\img\파일 업로드\안드 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67" y="3884536"/>
            <a:ext cx="3057839" cy="69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507-20\Desktop\img\파일 업로드\ur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44" y="4642501"/>
            <a:ext cx="5223218" cy="2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507-20\Desktop\img\파일 업로드\a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50" y="5271437"/>
            <a:ext cx="3966687" cy="1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2" descr="C:\Users\507-20\Desktop\img\파일 업로드\안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2"/>
            <a:ext cx="2833816" cy="47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698787" y="680248"/>
            <a:ext cx="5271995" cy="21636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Mapper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8787" y="3002341"/>
            <a:ext cx="5271995" cy="359766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98787" y="3002340"/>
            <a:ext cx="1376552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Main.java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3" descr="C:\Users\507-20\Desktop\img\파일 업로드\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031" y="1136520"/>
            <a:ext cx="5218659" cy="14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507-20\Desktop\img\파일 업로드\검색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71" y="1774321"/>
            <a:ext cx="3233335" cy="49443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77495" y="1765750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4" name="Picture 5" descr="C:\Users\507-20\Desktop\img\파일 업로드\ur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84" y="3490512"/>
            <a:ext cx="5295560" cy="1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7715952" y="3644173"/>
            <a:ext cx="12933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15952" y="3688998"/>
            <a:ext cx="451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추</a:t>
            </a:r>
            <a:r>
              <a:rPr lang="ko-KR" altLang="en-US" sz="1000" dirty="0">
                <a:solidFill>
                  <a:srgbClr val="FF0000"/>
                </a:solidFill>
              </a:rPr>
              <a:t>가</a:t>
            </a:r>
          </a:p>
        </p:txBody>
      </p:sp>
      <p:pic>
        <p:nvPicPr>
          <p:cNvPr id="27" name="Picture 6" descr="C:\Users\507-20\Desktop\img\파일 업로드\tex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4214314"/>
            <a:ext cx="4946177" cy="3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507-20\Desktop\img\파일 업로드\tx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15" y="3935219"/>
            <a:ext cx="4337895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726315" y="4514878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</a:rPr>
              <a:t>EditText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입력된 값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ename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에 등록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0" name="Picture 8" descr="C:\Users\507-20\Desktop\img\파일 업로드\b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8" y="4798299"/>
            <a:ext cx="3709236" cy="14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799678" y="6232431"/>
            <a:ext cx="229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 클릭 시 검색된 내용 출력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491317"/>
            <a:ext cx="698740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298" y="1332360"/>
            <a:ext cx="8538518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Asynchronous JavaScript and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화면을 갱신하지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로부터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가져오는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동작원리는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서버로 보낼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 Engine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DOM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(XHR)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XHR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방식으로 자료를 조회해 올 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전달 할 때 화면전체의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전달하지 않고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Browser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tp://www.nextree.co.kr/content/images/2016/09/jhkim-140121-Ajax-15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8" y="3651425"/>
            <a:ext cx="8378429" cy="2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698787" y="680247"/>
            <a:ext cx="5271995" cy="1636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98787" y="695001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</a:t>
            </a:r>
            <a:r>
              <a:rPr lang="en-US" altLang="ko-KR" sz="16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son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2" descr="C:\Users\508-19\Desktop\안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51" y="1196136"/>
            <a:ext cx="273654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508-19\Desktop\제이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67" y="962531"/>
            <a:ext cx="5121033" cy="135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98787" y="4886325"/>
            <a:ext cx="5271995" cy="171368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8787" y="4888434"/>
            <a:ext cx="1013256" cy="2675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8785" y="2469623"/>
            <a:ext cx="5271995" cy="22262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98785" y="2484377"/>
            <a:ext cx="1013256" cy="26753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16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trl</a:t>
            </a:r>
            <a:endParaRPr lang="ko-KR" altLang="en-US" sz="16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4" name="Picture 5" descr="C:\Users\508-19\Desktop\j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81" y="2929727"/>
            <a:ext cx="4109896" cy="12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05889" y="753058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prstClr val="black"/>
                </a:solidFill>
              </a:rPr>
              <a:t>pfSearch.jsp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8-19\Desktop\23424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3" y="5333785"/>
            <a:ext cx="4874685" cy="5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rocess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8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8" y="1335266"/>
            <a:ext cx="92106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787"/>
            <a:ext cx="9123143" cy="34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oftware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uality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ssurance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란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864561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품질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보증을 뜻하는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Quality Assurance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제품을 시장에 내보내도 되는지를 보장해주는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업무로 테스트와 이슈 등록 및 처리 나아가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isk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예방까지가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업무임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54" y="2820274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652" y="3338274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시나리오 작성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테스트 수행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통합 테스트 수행 및 오류 수정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8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Test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시나리오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536"/>
            <a:ext cx="9144000" cy="4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14"/>
            <a:ext cx="9152662" cy="5201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707266"/>
            <a:ext cx="1902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통합테스트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155997"/>
            <a:ext cx="308919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소프트웨어</a:t>
            </a:r>
            <a:r>
              <a:rPr lang="ko-KR" altLang="en-US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QA</a:t>
            </a:r>
            <a:endParaRPr lang="ko-KR" altLang="en-US" sz="24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814360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오류보고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3733145"/>
            <a:ext cx="1672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오류수정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42" y="4214147"/>
            <a:ext cx="853851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담당자에게 오류 내용 전달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오류 내용 확인 및 오류 수정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수정 후 해당 사항 단위 테스트 및 교차 테스트 수행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수행 후 이상 없을 시 통과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785"/>
            <a:ext cx="91440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440863"/>
            <a:ext cx="8332572" cy="1759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b="1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기반의 자바스크립트 라이브러리로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자바스크립트를 손쉽게 활용할 수 있게 도와준다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짧고 단순한 코드로도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다양한 효과나 연출을 적용할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기본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통신을 하면 상당히 복잡하다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직접 사용하기 때문인데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이용하면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정도의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Source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몇 줄 만으로 간단하게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Server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주고받을 수 있다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사용방법은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문법을 사용해서 간단하게 구현할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8" y="3589490"/>
            <a:ext cx="4847967" cy="27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u="sng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8540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298" y="1332360"/>
            <a:ext cx="431001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문법으로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사용해서 데이터를 받아와서 차트데이터로 출력하는 예제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5645" r="640" b="40944"/>
          <a:stretch/>
        </p:blipFill>
        <p:spPr>
          <a:xfrm>
            <a:off x="391298" y="3996240"/>
            <a:ext cx="8558088" cy="2382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785443"/>
            <a:ext cx="3998892" cy="307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215814" y="-14705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</a:t>
            </a:r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Jquery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Ajax Jquery</a:t>
            </a:r>
            <a:endParaRPr lang="ko-KR" altLang="en-US" sz="2000" u="sng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34313" y="1367482"/>
            <a:ext cx="6112476" cy="1400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5080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2" y="1516419"/>
            <a:ext cx="6585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인터페이스 생성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Progressive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ramework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점진적인 채택이 가능하게 설계되어 단일형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Framework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다르다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라이브러리는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뷰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레이어만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초점을 맞춰 기존 프로젝트와 통합이 쉬움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정교한 단일 페이지 응용프로그램을 완벽하게 지원 가능</a:t>
            </a:r>
            <a:endParaRPr lang="ko-KR" altLang="en-US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219" y="3232746"/>
            <a:ext cx="31660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 권한에 따른 사이드 메뉴 표시 변경 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426" y="4284560"/>
            <a:ext cx="3069908" cy="1250560"/>
            <a:chOff x="656312" y="4039081"/>
            <a:chExt cx="3069908" cy="1250560"/>
          </a:xfrm>
        </p:grpSpPr>
        <p:grpSp>
          <p:nvGrpSpPr>
            <p:cNvPr id="6" name="그룹 5"/>
            <p:cNvGrpSpPr/>
            <p:nvPr/>
          </p:nvGrpSpPr>
          <p:grpSpPr>
            <a:xfrm>
              <a:off x="819666" y="4346666"/>
              <a:ext cx="2743200" cy="942975"/>
              <a:chOff x="819666" y="4346666"/>
              <a:chExt cx="2743200" cy="94297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66" y="4346666"/>
                <a:ext cx="2743200" cy="94297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19666" y="4346666"/>
                <a:ext cx="2743200" cy="94297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656312" y="4039081"/>
              <a:ext cx="3069908" cy="220028"/>
              <a:chOff x="3766620" y="3993725"/>
              <a:chExt cx="3069908" cy="2200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6620" y="3993725"/>
                <a:ext cx="3069908" cy="22002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766620" y="3993725"/>
                <a:ext cx="3069908" cy="213081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64" y="4071544"/>
            <a:ext cx="1542893" cy="22356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58" y="2136267"/>
            <a:ext cx="1613740" cy="4242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27011" y="-8238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Vue.js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01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2560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5505" y="1332360"/>
            <a:ext cx="5774240" cy="4339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개발을 위한 공식 통합 개발 환경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(IDE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코틀린을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기반으로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애플리케이션을 제작한다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F27E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구조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스튜디오의 각 프로젝트에는 소스 코드 파일 및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파일과 함께 하나 이상의 모듈이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모듈에는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폴더가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r>
              <a:rPr lang="en-US" altLang="ko-KR" sz="1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AndroidManifest.xml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파일이 포함됩니다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r>
              <a:rPr lang="en-US" altLang="ko-KR" sz="1400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JUnit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테스트 코드를 비롯한 자바 소스 코드 파일을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F27E8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r>
              <a:rPr lang="en-US" altLang="ko-KR" sz="1400" dirty="0" smtClean="0">
                <a:solidFill>
                  <a:srgbClr val="F27E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코드가 아닌 모든 리소스를 포함합니다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(XML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레이아웃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UI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문자열 및 비트맵 이미지 등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C:\Users\507-20\Desktop\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" y="1342325"/>
            <a:ext cx="2340102" cy="24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bb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9"/>
          <a:stretch/>
        </p:blipFill>
        <p:spPr bwMode="auto">
          <a:xfrm>
            <a:off x="374784" y="3753175"/>
            <a:ext cx="2411665" cy="2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9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1382" y="503295"/>
            <a:ext cx="8465663" cy="1708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sz="1400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어플리케이션을 구동하는데 필요한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설정값을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관리해주는 곳이다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en-US" altLang="ko-KR" sz="140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4203" y="4480331"/>
            <a:ext cx="8414863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</a:t>
            </a:r>
            <a:r>
              <a:rPr lang="en-US" altLang="ko-KR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구현하는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4202" y="2414620"/>
            <a:ext cx="8414864" cy="1985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fontAlgn="base">
              <a:lnSpc>
                <a:spcPct val="150000"/>
              </a:lnSpc>
            </a:pPr>
            <a:endParaRPr lang="en-US" altLang="ko-KR" b="1" dirty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b="1" dirty="0" smtClean="0">
              <a:solidFill>
                <a:srgbClr val="FDBBC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endParaRPr lang="en-US" altLang="ko-KR" sz="1400" dirty="0" smtClean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자바언어를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C:\Users\507-20\Desktop\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959408"/>
            <a:ext cx="6621339" cy="8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2834114"/>
            <a:ext cx="5668962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507-20\Desktop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1" y="4916425"/>
            <a:ext cx="3956552" cy="10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Android Studio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941" y="610730"/>
            <a:ext cx="1202154" cy="333258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Manifests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8941" y="2495172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8941" y="4568557"/>
            <a:ext cx="1202154" cy="3332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</a:t>
            </a:r>
            <a:endParaRPr lang="ko-KR" altLang="en-US" sz="14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79" y="802505"/>
            <a:ext cx="27756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와 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129" y="1918223"/>
            <a:ext cx="863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프로젝트를 성공적으로 완료하려면 많은 업무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(Task)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제어하고 일정대로 완료되었는지 확인해야 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마감일을 놓치거나 순서대로 작업을 완료하지 않으면 나머지 프로젝트에 영향을 줄 수 있고 결과적으로 프로젝트의 진행이 늦어질 수 있으며 이로 인해서 더 많은 비용이 들어간다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수행해야할 모든 업무를 보고 각 업무를 완료해야하는 시점을 한 눈에 알 수 있는 수단이 필요하다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 descr="간트 차트 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35" y="3369321"/>
            <a:ext cx="4141011" cy="290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72129" y="3643136"/>
            <a:ext cx="419987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간트차트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(Gantt Chart)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이러한 정보를 시각적으로 전달하고 프로젝트와 관련된 모든 작업과 시간 순서에 따라 표시되는 정보를 간략하게 표시한다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 프로젝트의 관련 업무 및 완료 시기를 즉각적으로 확인할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9310" y="139565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프로젝트 계획 및 예약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9027" y="1400432"/>
            <a:ext cx="7520880" cy="1058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77" y="1504439"/>
            <a:ext cx="8638912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웹의 통계적인 정보 시각화를 위해 사용되는 차트 라이브러리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옵션을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데이터 입력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옵션 설정이 가능하고 다양한 차트 유형을 제공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2950" lvl="1" indent="-285750">
              <a:spcBef>
                <a:spcPts val="150"/>
              </a:spcBef>
              <a:spcAft>
                <a:spcPts val="150"/>
              </a:spcAft>
              <a:buFontTx/>
              <a:buChar char="-"/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 시각화 라이브러리인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D3.js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보다 사용하기 쉽다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544" y="2887718"/>
            <a:ext cx="86389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일정관리에서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팀원의 일정을 파악할 수 있는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Gantt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9"/>
          <a:stretch/>
        </p:blipFill>
        <p:spPr>
          <a:xfrm>
            <a:off x="252544" y="3958161"/>
            <a:ext cx="8674231" cy="21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9" y="1269345"/>
            <a:ext cx="8674231" cy="4475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295" y="685892"/>
            <a:ext cx="30032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Example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6" y="5487752"/>
            <a:ext cx="4907006" cy="676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62" y="3211812"/>
            <a:ext cx="3823197" cy="2942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63079" y="1358651"/>
            <a:ext cx="853851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데이터를 입력시키기 위해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받아온 </a:t>
            </a:r>
            <a:r>
              <a:rPr lang="en-US" altLang="ko-KR" sz="140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ArrayList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데이터로 변환시켜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불러올 필요가 있다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처리 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Viewer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호출하고 컨트롤러에서 사용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페이지로 불러온다</a:t>
            </a:r>
            <a:r>
              <a:rPr lang="en-US" altLang="ko-KR" sz="140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3" y="3189011"/>
            <a:ext cx="3822889" cy="1736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295" y="685892"/>
            <a:ext cx="32997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- </a:t>
            </a:r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데이터입력</a:t>
            </a:r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9264" y="2954257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Controller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025" y="5252231"/>
            <a:ext cx="2180283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dispatcher – servlet.xml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00824" y="2972319"/>
            <a:ext cx="1076411" cy="228972"/>
          </a:xfrm>
          <a:prstGeom prst="rect">
            <a:avLst/>
          </a:prstGeom>
          <a:solidFill>
            <a:srgbClr val="C0000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r>
              <a:rPr lang="en-US" altLang="ko-KR" sz="120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</a:t>
            </a:r>
            <a:endParaRPr lang="ko-KR" altLang="en-US" sz="1200" dirty="0">
              <a:solidFill>
                <a:prstClr val="whit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079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Highcharts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3863" y="802505"/>
            <a:ext cx="34594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차트 선언 및 기본 입력정보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2525180"/>
            <a:ext cx="3808577" cy="24680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5519074"/>
            <a:ext cx="2189540" cy="199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9" y="1602883"/>
            <a:ext cx="7576674" cy="5220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0800000" flipV="1">
            <a:off x="4572000" y="2409925"/>
            <a:ext cx="436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웹페이지에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script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태그로 위의 세가지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script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단에서 아래와 같은 형태로 선언한다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Highcharts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사용할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chart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차트가 입력될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div,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(JSON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))</a:t>
            </a:r>
          </a:p>
          <a:p>
            <a:endParaRPr lang="en-US" altLang="ko-KR" sz="1400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입력정보에는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통째로 넣을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가독성을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위해서 입력정보를 분리해서 입력하는 것을 추천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10800000" flipV="1">
            <a:off x="4572000" y="4548972"/>
            <a:ext cx="4361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입력 정보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 항목에도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형식으로 데이터를 입력할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series : 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tooltip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툴팁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title : </a:t>
            </a:r>
            <a:r>
              <a:rPr lang="ko-KR" altLang="en-US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차트명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X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en-US" altLang="ko-KR" sz="12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yAxis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Y</a:t>
            </a:r>
            <a:r>
              <a:rPr lang="ko-KR" altLang="en-US" sz="12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데이터</a:t>
            </a:r>
            <a:endParaRPr lang="en-US" altLang="ko-KR" sz="12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Gantt 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079" y="802505"/>
            <a:ext cx="20621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94" y="1372488"/>
            <a:ext cx="844674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plugin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plugin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들과 달리 하나의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function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실행하여 여러 개의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장점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c:forEach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구현해야 하는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pie chart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개수가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확장성이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있을 때 활용하기 좋음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44" y="3266747"/>
            <a:ext cx="8638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 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CEO / CTO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대시보드에서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프로젝트 별 상세 내용을 표현하기 위해 사용</a:t>
            </a:r>
            <a:endParaRPr lang="en-US" altLang="ko-KR" sz="14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6" y="4498449"/>
            <a:ext cx="4267200" cy="1114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52" y="3981849"/>
            <a:ext cx="1790470" cy="179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-1"/>
            <a:ext cx="9144000" cy="39582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6408" y="0"/>
            <a:ext cx="2087592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EasyPieChart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3930" y="1359243"/>
            <a:ext cx="7966953" cy="1367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0" y="802505"/>
            <a:ext cx="19281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931" y="1469951"/>
            <a:ext cx="796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jQuery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Plug-In</a:t>
            </a: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IE 11+, Edge, Chrome, Firefox, Safari, Opera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 가능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-  JS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기본으로 제공하는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lert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Confirm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odel UI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1"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세련된 웹 페이지를 만들 수 있다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930" y="3056926"/>
            <a:ext cx="7966953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부분</a:t>
            </a: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Alert, Confirm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경고 창을 띄워야 할 상황에 적용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45807" y="4074782"/>
            <a:ext cx="3009900" cy="2182763"/>
            <a:chOff x="1052812" y="3958127"/>
            <a:chExt cx="3009900" cy="2182763"/>
          </a:xfrm>
        </p:grpSpPr>
        <p:grpSp>
          <p:nvGrpSpPr>
            <p:cNvPr id="6" name="그룹 5"/>
            <p:cNvGrpSpPr/>
            <p:nvPr/>
          </p:nvGrpSpPr>
          <p:grpSpPr>
            <a:xfrm>
              <a:off x="1052812" y="4298398"/>
              <a:ext cx="3009900" cy="1842492"/>
              <a:chOff x="858971" y="3520701"/>
              <a:chExt cx="3009900" cy="1842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971" y="3524868"/>
                <a:ext cx="3009900" cy="1838325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858971" y="3520701"/>
                <a:ext cx="3009900" cy="1842492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222157" y="3958127"/>
              <a:ext cx="671209" cy="378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Alert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72000" y="4074782"/>
            <a:ext cx="2990851" cy="2173944"/>
            <a:chOff x="4572000" y="3966946"/>
            <a:chExt cx="2990851" cy="2173944"/>
          </a:xfrm>
        </p:grpSpPr>
        <p:grpSp>
          <p:nvGrpSpPr>
            <p:cNvPr id="13" name="그룹 12"/>
            <p:cNvGrpSpPr/>
            <p:nvPr/>
          </p:nvGrpSpPr>
          <p:grpSpPr>
            <a:xfrm>
              <a:off x="4572000" y="4298398"/>
              <a:ext cx="2990851" cy="1842492"/>
              <a:chOff x="3146753" y="1282287"/>
              <a:chExt cx="2990851" cy="1900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753" y="1286827"/>
                <a:ext cx="2990850" cy="189547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146754" y="1282287"/>
                <a:ext cx="2990850" cy="1900015"/>
              </a:xfrm>
              <a:prstGeom prst="rect">
                <a:avLst/>
              </a:prstGeom>
              <a:noFill/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61530" y="3966946"/>
              <a:ext cx="10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Confirm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7011" y="0"/>
            <a:ext cx="2216989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Sweet Alert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130" y="3775859"/>
            <a:ext cx="923399" cy="4594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130" y="1141965"/>
            <a:ext cx="8263313" cy="1124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079" y="698599"/>
            <a:ext cx="23753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 처</a:t>
            </a:r>
            <a:r>
              <a:rPr lang="ko-KR" altLang="en-US" sz="20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</a:t>
            </a:r>
          </a:p>
        </p:txBody>
      </p:sp>
      <p:pic>
        <p:nvPicPr>
          <p:cNvPr id="2050" name="Picture 2" descr="C:\Users\508-19\Desktop\1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2" y="2544177"/>
            <a:ext cx="6741641" cy="7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978" y="1334674"/>
            <a:ext cx="7867136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업로드를 위해 쓰는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 업로드와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같은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멀티파트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포맷의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요청정보를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처리하는         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핸들러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이다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 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- Multipart Resolver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사용하기 위해서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Dispatcher Servlet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 아래와 같이 빈을 설정 해줘야 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845" y="4311686"/>
            <a:ext cx="7757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1. 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화면 단에서 파일 처리를 위해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form enctype="multipart/form-data“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로 설정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2. VO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 parte File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파일을 전송하는 객체 생성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3.  Service 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단에서 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Multipart File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을 파일 객체로 변환</a:t>
            </a:r>
            <a:endParaRPr lang="en-US" altLang="ko-KR" sz="140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4.  Dao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 파일 업로드 정보를 입력한다</a:t>
            </a:r>
            <a:r>
              <a:rPr lang="en-US" altLang="ko-KR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r>
              <a:rPr lang="ko-KR" altLang="en-US" sz="140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0277" y="3797852"/>
            <a:ext cx="845103" cy="384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개발 순서</a:t>
            </a:r>
            <a:endParaRPr lang="en-US" altLang="ko-KR" sz="1400" b="1" dirty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0111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업로드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41" y="753957"/>
            <a:ext cx="5196573" cy="247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js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" y="4155659"/>
            <a:ext cx="5552834" cy="18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508-19\Desktop\jsp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" y="4427157"/>
            <a:ext cx="2851817" cy="2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9919" y="3744230"/>
            <a:ext cx="781000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view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3" name="Picture 8" descr="C:\Users\508-19\Desktop\업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9" y="5345368"/>
            <a:ext cx="7427419" cy="51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508-19\Desktop\6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7" y="6061320"/>
            <a:ext cx="3193162" cy="2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12787" y="486517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정보 입력처리</a:t>
            </a:r>
            <a:endParaRPr lang="ko-KR" altLang="en-US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918" y="4865170"/>
            <a:ext cx="763001" cy="307777"/>
          </a:xfrm>
          <a:prstGeom prst="rect">
            <a:avLst/>
          </a:prstGeom>
          <a:solidFill>
            <a:srgbClr val="FDBBC1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dao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5814" y="0"/>
            <a:ext cx="1928186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파일 업로드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086" y="733285"/>
            <a:ext cx="14339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9458" y="714383"/>
            <a:ext cx="659941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스프링에서는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메일을 수신 발신 처리하는 모듈을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포함하고 있다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1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 확인 및 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.(</a:t>
            </a:r>
            <a:r>
              <a:rPr lang="en-US" altLang="ko-KR" sz="1400" u="sng" dirty="0" smtClean="0">
                <a:solidFill>
                  <a:srgbClr val="F27E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lib</a:t>
            </a:r>
            <a:r>
              <a:rPr lang="en-US" altLang="ko-KR" sz="1400" u="sng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sz="1400" u="sng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javaMailSenderImpl</a:t>
            </a:r>
            <a:endParaRPr lang="en-US" altLang="ko-KR" sz="1400" dirty="0" smtClean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2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 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등록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spcBef>
                <a:spcPts val="13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3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컨테이너에서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bean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등록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</a:p>
          <a:p>
            <a:pPr>
              <a:spcBef>
                <a:spcPts val="130"/>
              </a:spcBef>
            </a:pP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SMTP(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발송 서버에 등록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: HOST(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gmail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PORT,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id,pass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27837" y="2956354"/>
            <a:ext cx="8205417" cy="323165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&lt;Dispatcher-servlet.xml&gt;</a:t>
            </a:r>
          </a:p>
          <a:p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SMTP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서버 설정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&lt;bean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mailSender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class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org.springframework.mail.javamail.JavaMailSenderImpl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name="host" value="smtp.gmail.com"/&gt;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name="port" value="587"/&gt;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27E89"/>
                </a:solidFill>
                <a:latin typeface="Consolas" panose="020B0609020204030204" pitchFamily="49" charset="0"/>
              </a:rPr>
              <a:t>gmail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에 등록한 계정과 비밀번호 입력 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name="username" value=""/&gt;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name="password" value=""/&gt;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dirty="0" smtClean="0">
                <a:solidFill>
                  <a:srgbClr val="F27E89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27E89"/>
                </a:solidFill>
                <a:latin typeface="Consolas" panose="020B0609020204030204" pitchFamily="49" charset="0"/>
              </a:rPr>
              <a:t>보안 관련 설정</a:t>
            </a:r>
            <a:r>
              <a:rPr lang="en-US" altLang="ko-KR" sz="1200" dirty="0">
                <a:solidFill>
                  <a:srgbClr val="F27E89"/>
                </a:solidFill>
                <a:latin typeface="Consolas" panose="020B0609020204030204" pitchFamily="49" charset="0"/>
              </a:rPr>
              <a:t>. 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 name="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javaMailProperties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mail.smtp.auth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   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 key="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mail.smtp.starttls.enable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"&gt;true&lt;/prop&gt;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props&gt;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property&gt;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&lt;/bean&gt;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20184" y="3113226"/>
            <a:ext cx="2422454" cy="2868068"/>
            <a:chOff x="233970" y="628315"/>
            <a:chExt cx="3248025" cy="410527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0" y="628315"/>
              <a:ext cx="3248025" cy="41052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49524" y="3492635"/>
              <a:ext cx="622859" cy="447067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SendMail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1" y="802505"/>
            <a:ext cx="15836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u="sng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632" y="1466306"/>
            <a:ext cx="8638912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web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socket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통신을 통한 채팅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</a:t>
            </a:r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3">
              <a:spcBef>
                <a:spcPts val="150"/>
              </a:spcBef>
            </a:pPr>
            <a:r>
              <a:rPr lang="en-US" altLang="ko-KR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기본적으로 웹 서버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기반으로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통신을 이용하여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3">
              <a:spcBef>
                <a:spcPts val="15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err="1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여러가지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채팅 클라이언트의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요청값으로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실시간 처리하는 것을 말한다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</a:p>
          <a:p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544" y="2764740"/>
            <a:ext cx="8638912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  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1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한명의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클라이언트가 메시지를 소켓통신을 통해 서버에 전달하면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2)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서버는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push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방식으로 접속한 클라이언트에게 메시지를 전달한다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	3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en-US" altLang="ko-KR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통신과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java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의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와 연동처리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4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프로세스 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front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</a:t>
            </a:r>
            <a:r>
              <a:rPr lang="en-US" altLang="ko-KR" sz="1400" b="1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js,html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서버에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WEB SOCKET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통신으로 접속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지원되는 </a:t>
            </a:r>
            <a:r>
              <a:rPr lang="ko-KR" altLang="en-US" sz="1400" dirty="0" err="1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메서드를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통해서 서버에 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전송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서버와 접속종료 처리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en-US" altLang="ko-KR" sz="1400" b="1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back </a:t>
            </a:r>
            <a:r>
              <a:rPr lang="en-US" altLang="ko-KR" sz="1400" b="1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end(java)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handler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를 통해서 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client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에서 오는 정보를 가지고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</a:p>
          <a:p>
            <a:pPr lvl="1">
              <a:spcBef>
                <a:spcPts val="150"/>
              </a:spcBef>
              <a:spcAft>
                <a:spcPts val="120"/>
              </a:spcAft>
            </a:pP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			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      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메시지 처리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종료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예외처리 등을 한다</a:t>
            </a:r>
            <a:r>
              <a:rPr lang="en-US" altLang="ko-KR" sz="1400" dirty="0">
                <a:solidFill>
                  <a:prstClr val="black"/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en-US" altLang="ko-KR" sz="1400" dirty="0" smtClean="0">
              <a:solidFill>
                <a:prstClr val="black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-1"/>
            <a:ext cx="9144000" cy="409479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0085" y="0"/>
            <a:ext cx="1433915" cy="40011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chatting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2" name="Picture 2" descr="C:\Users\507-20\Desktop\img\파일 업로드\채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1" y="537034"/>
            <a:ext cx="3495401" cy="27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66761" y="537034"/>
            <a:ext cx="25635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소켓을 통한 서버와의 연결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991042" y="1013225"/>
            <a:ext cx="4984988" cy="1718900"/>
            <a:chOff x="3766761" y="875209"/>
            <a:chExt cx="4984988" cy="1718900"/>
          </a:xfrm>
        </p:grpSpPr>
        <p:pic>
          <p:nvPicPr>
            <p:cNvPr id="41" name="Picture 4" descr="C:\Users\507-20\Desktop\img\파일 업로드\접속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816" y="1173440"/>
              <a:ext cx="4842933" cy="68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C:\Users\507-20\Desktop\img\파일 업로드\핸들 접속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999" y="2233195"/>
              <a:ext cx="4778565" cy="36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3766762" y="875209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766761" y="1894844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66761" y="3442339"/>
            <a:ext cx="5290195" cy="2492711"/>
            <a:chOff x="3766761" y="3442339"/>
            <a:chExt cx="5290195" cy="2492711"/>
          </a:xfrm>
        </p:grpSpPr>
        <p:sp>
          <p:nvSpPr>
            <p:cNvPr id="45" name="직사각형 44"/>
            <p:cNvSpPr/>
            <p:nvPr/>
          </p:nvSpPr>
          <p:spPr>
            <a:xfrm>
              <a:off x="3766761" y="3442339"/>
              <a:ext cx="240963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메시지를 주고 받을 때 처리 내용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46" name="Picture 3" descr="C:\Users\507-20\Desktop\img\파일 업로드\핸들 전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167" y="5531438"/>
              <a:ext cx="5004789" cy="40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C:\Users\507-20\Desktop\img\파일 업로드\전송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72" y="3878468"/>
              <a:ext cx="2677113" cy="977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3991042" y="3873833"/>
              <a:ext cx="503314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jsp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991041" y="5142071"/>
              <a:ext cx="831117" cy="228972"/>
            </a:xfrm>
            <a:prstGeom prst="rect">
              <a:avLst/>
            </a:prstGeom>
            <a:solidFill>
              <a:srgbClr val="C0000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Handler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2372264" y="1526875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2572948" y="674235"/>
            <a:ext cx="1193813" cy="807797"/>
          </a:xfrm>
          <a:prstGeom prst="bentConnector3">
            <a:avLst>
              <a:gd name="adj1" fmla="val 14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2738600" y="1763469"/>
            <a:ext cx="405442" cy="336431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/>
          <p:nvPr/>
        </p:nvCxnSpPr>
        <p:spPr>
          <a:xfrm rot="16200000" flipH="1">
            <a:off x="2606316" y="2434904"/>
            <a:ext cx="1493126" cy="823117"/>
          </a:xfrm>
          <a:prstGeom prst="bentConnector3">
            <a:avLst>
              <a:gd name="adj1" fmla="val 9968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0639" y="4315764"/>
            <a:ext cx="3060327" cy="2041585"/>
            <a:chOff x="83715" y="4462481"/>
            <a:chExt cx="3060327" cy="2041585"/>
          </a:xfrm>
        </p:grpSpPr>
        <p:sp>
          <p:nvSpPr>
            <p:cNvPr id="52" name="직사각형 51"/>
            <p:cNvSpPr/>
            <p:nvPr/>
          </p:nvSpPr>
          <p:spPr>
            <a:xfrm>
              <a:off x="83715" y="4462481"/>
              <a:ext cx="3060327" cy="204158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dirty="0" smtClean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</a:rPr>
                <a:t>Business Logic</a:t>
              </a:r>
            </a:p>
            <a:p>
              <a:endParaRPr lang="en-US" altLang="ko-KR" sz="1200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Admin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 프로젝트에 참여중인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PM,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팀원만 사용가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채팅입장 버튼클릭 시 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서버에 </a:t>
              </a:r>
              <a:r>
                <a:rPr lang="en-US" altLang="ko-KR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WEB SOCKET</a:t>
              </a:r>
              <a:r>
                <a:rPr lang="ko-KR" altLang="en-US" sz="12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통신으로 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</a:t>
              </a: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접속이 가능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메시지 전송 시 접속중인 인원에게 내용이 보여진다</a:t>
              </a:r>
              <a:r>
                <a:rPr lang="en-US" altLang="ko-KR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228600" indent="-228600">
                <a:spcBef>
                  <a:spcPts val="150"/>
                </a:spcBef>
                <a:buAutoNum type="arabicPeriod"/>
              </a:pPr>
              <a:r>
                <a:rPr lang="ko-KR" altLang="en-US" sz="12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나가기 버튼으로 접속 종료</a:t>
              </a: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28600" indent="-228600">
                <a:buAutoNum type="arabicPeriod"/>
              </a:pPr>
              <a:endParaRPr lang="en-US" altLang="ko-KR" sz="1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83715" y="4462481"/>
              <a:ext cx="1348270" cy="2289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Business logic</a:t>
              </a:r>
              <a:endParaRPr lang="ko-KR" altLang="en-US" sz="1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3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자본주의 사회에서 기업의 목표는 최대의 이윤을 남기는 것이다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결과에만 맞추어진 초점으로 인하여 그 공정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팀원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CEO</a:t>
            </a:r>
          </a:p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팀장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1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2423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220378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사원정보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김진수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779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732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 smtClean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로그인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-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찾기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998092" y="19876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1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5524" y="32923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995524" y="38467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98091" y="26826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53410" y="1708038"/>
            <a:ext cx="252919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회사 명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19861" y="32129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19861" y="376635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19861" y="452724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19861" y="502166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회원 등록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22024" y="4265545"/>
            <a:ext cx="1028268" cy="186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9861" y="5495544"/>
            <a:ext cx="1030431" cy="1916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400965" y="5492762"/>
            <a:ext cx="1071287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57395" y="2618120"/>
            <a:ext cx="352122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000774" y="42632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5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995524" y="46096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6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7" name="직사각형 16"/>
          <p:cNvSpPr/>
          <p:nvPr/>
        </p:nvSpPr>
        <p:spPr>
          <a:xfrm>
            <a:off x="995523" y="51083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7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995523" y="5475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prstClr val="white"/>
                </a:solidFill>
              </a:rPr>
              <a:t>8</a:t>
            </a:r>
            <a:endParaRPr lang="en-US" altLang="ko-KR" sz="1000" b="1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1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77112" y="3178310"/>
            <a:ext cx="2694495" cy="769441"/>
            <a:chOff x="6383603" y="999325"/>
            <a:chExt cx="2694495" cy="769441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쿠키를 이용해 사원번호 저장 및 가져오기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83603" y="5266916"/>
            <a:ext cx="2694495" cy="430887"/>
            <a:chOff x="6383603" y="999325"/>
            <a:chExt cx="2694495" cy="430887"/>
          </a:xfrm>
        </p:grpSpPr>
        <p:sp>
          <p:nvSpPr>
            <p:cNvPr id="6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375763" y="4694509"/>
            <a:ext cx="2694495" cy="430887"/>
            <a:chOff x="6383603" y="999325"/>
            <a:chExt cx="2694495" cy="430887"/>
          </a:xfrm>
        </p:grpSpPr>
        <p:sp>
          <p:nvSpPr>
            <p:cNvPr id="6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383603" y="4139458"/>
            <a:ext cx="2694495" cy="430887"/>
            <a:chOff x="6383603" y="999325"/>
            <a:chExt cx="2694495" cy="430887"/>
          </a:xfrm>
        </p:grpSpPr>
        <p:sp>
          <p:nvSpPr>
            <p:cNvPr id="6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submit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기능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메인화면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15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사원정보의 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이메일로</a:t>
            </a:r>
            <a:r>
              <a:rPr lang="ko-KR" altLang="en-US" sz="1200" dirty="0" smtClean="0">
                <a:solidFill>
                  <a:prstClr val="black"/>
                </a:solidFill>
              </a:rPr>
              <a:t> 사원번호 찾기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8054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38054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07308" y="2900881"/>
            <a:ext cx="7529384" cy="1688757"/>
          </a:xfrm>
          <a:prstGeom prst="rect">
            <a:avLst/>
          </a:prstGeom>
          <a:solidFill>
            <a:schemeClr val="bg1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130" y="2660348"/>
            <a:ext cx="748218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원가분석 등의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49976" y="1210033"/>
            <a:ext cx="3071520" cy="1218988"/>
            <a:chOff x="3036240" y="1214025"/>
            <a:chExt cx="3071520" cy="1218988"/>
          </a:xfrm>
        </p:grpSpPr>
        <p:sp>
          <p:nvSpPr>
            <p:cNvPr id="4" name="직사각형 3"/>
            <p:cNvSpPr/>
            <p:nvPr/>
          </p:nvSpPr>
          <p:spPr>
            <a:xfrm>
              <a:off x="3754308" y="1354160"/>
              <a:ext cx="1635384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4000" dirty="0" smtClean="0">
                  <a:solidFill>
                    <a:srgbClr val="F27E89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PMS</a:t>
              </a:r>
              <a:r>
                <a:rPr lang="en-US" altLang="ko-KR" sz="4000" dirty="0" smtClean="0">
                  <a:solidFill>
                    <a:srgbClr val="E7E6E6">
                      <a:lumMod val="50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?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624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 smtClean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endParaRPr lang="en-US" altLang="ko-KR" sz="5400" dirty="0">
                <a:solidFill>
                  <a:srgbClr val="E7E6E6">
                    <a:lumMod val="25000"/>
                  </a:srgb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53790" y="1214025"/>
              <a:ext cx="453970" cy="1218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5400" dirty="0">
                  <a:solidFill>
                    <a:srgbClr val="E7E6E6">
                      <a:lumMod val="25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71415" y="2109853"/>
              <a:ext cx="24011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solidFill>
                    <a:srgbClr val="E7E6E6">
                      <a:lumMod val="50000"/>
                    </a:srgb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(Project Management System)</a:t>
              </a:r>
              <a:endParaRPr lang="ko-KR" altLang="en-US" sz="12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3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일치하는 사원번호 출력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382446" y="240155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82446" y="40517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382446" y="4620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382446" y="33208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938719"/>
            <a:chOff x="6383603" y="999325"/>
            <a:chExt cx="2694495" cy="938719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Select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785971"/>
            <a:ext cx="2694495" cy="430887"/>
            <a:chOff x="6383603" y="1028509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3366383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96491" y="230504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805629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14368" y="3361805"/>
            <a:ext cx="2661512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0334" y="397700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31830" y="453988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5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3857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이메일이</a:t>
            </a:r>
            <a:r>
              <a:rPr lang="ko-KR" altLang="en-US" sz="1200" dirty="0" smtClean="0">
                <a:solidFill>
                  <a:prstClr val="black"/>
                </a:solidFill>
              </a:rPr>
              <a:t> 일치하면 비밀번호 재설정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108782" y="190066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08780" y="353588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108779" y="44175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8781" y="26550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0415" y="180201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97949" y="265859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597949" y="4445036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r>
              <a:rPr lang="ko-KR" altLang="en-US" sz="105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597949" y="525249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변경하기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97949" y="2342896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사원번호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7949" y="4130051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prstClr val="black"/>
                </a:solidFill>
              </a:rPr>
              <a:t>이메일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7949" y="355714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 </a:t>
            </a:r>
            <a:r>
              <a:rPr lang="ko-KR" altLang="en-US" sz="105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97949" y="3241443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이름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16361" y="4915737"/>
            <a:ext cx="1655890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인증번호 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72252" y="4921605"/>
            <a:ext cx="96898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black"/>
                </a:solidFill>
              </a:rPr>
              <a:t>전송</a:t>
            </a:r>
            <a:r>
              <a:rPr lang="en-US" altLang="ko-KR" sz="1050" dirty="0" smtClean="0">
                <a:solidFill>
                  <a:prstClr val="black"/>
                </a:solidFill>
              </a:rPr>
              <a:t>/</a:t>
            </a:r>
            <a:r>
              <a:rPr lang="ko-KR" altLang="en-US" sz="1050" dirty="0" smtClean="0">
                <a:solidFill>
                  <a:prstClr val="black"/>
                </a:solidFill>
              </a:rPr>
              <a:t>인증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108672" y="48990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1108671" y="53319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50" b="1" dirty="0" smtClean="0">
                <a:solidFill>
                  <a:prstClr val="white"/>
                </a:solidFill>
              </a:rPr>
              <a:t>6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47671"/>
            <a:ext cx="2694495" cy="815608"/>
            <a:chOff x="6383603" y="999325"/>
            <a:chExt cx="2694495" cy="815608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73910"/>
            <a:ext cx="2694495" cy="830997"/>
            <a:chOff x="6383603" y="999325"/>
            <a:chExt cx="2694495" cy="830997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80356" y="4747710"/>
            <a:ext cx="2694495" cy="800219"/>
            <a:chOff x="6383603" y="999325"/>
            <a:chExt cx="2694495" cy="800219"/>
          </a:xfrm>
        </p:grpSpPr>
        <p:sp>
          <p:nvSpPr>
            <p:cNvPr id="7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57268" y="999325"/>
              <a:ext cx="24208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2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58312"/>
            <a:ext cx="2694495" cy="815608"/>
            <a:chOff x="6383603" y="999325"/>
            <a:chExt cx="2694495" cy="815608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741133"/>
            <a:ext cx="2694495" cy="461665"/>
            <a:chOff x="6383603" y="999325"/>
            <a:chExt cx="2694495" cy="461665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변경하기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1245614" y="23881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9331" y="410453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0" name="직사각형 16"/>
          <p:cNvSpPr/>
          <p:nvPr/>
        </p:nvSpPr>
        <p:spPr>
          <a:xfrm>
            <a:off x="1245613" y="47396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7710" y="32527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14452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651986" y="325271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651986" y="410773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51986" y="465921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51986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651986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2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>
                  <a:solidFill>
                    <a:prstClr val="black"/>
                  </a:solidFill>
                </a:rPr>
                <a:t>Update</a:t>
              </a:r>
              <a:r>
                <a:rPr lang="ko-KR" altLang="en-US" sz="1100" dirty="0">
                  <a:solidFill>
                    <a:prstClr val="black"/>
                  </a:solidFill>
                </a:rPr>
                <a:t> 수정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이름으로 회원 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6" y="24345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6" y="42058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6" y="47573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6" y="3370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0" y="2338023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4" y="32898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38054" y="4125415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4" y="467689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4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4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61665"/>
            <a:chOff x="6383603" y="999325"/>
            <a:chExt cx="2694495" cy="461665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1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815608"/>
            <a:chOff x="6383603" y="999325"/>
            <a:chExt cx="2694495" cy="815608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830997"/>
            <a:chOff x="6383603" y="999325"/>
            <a:chExt cx="2694495" cy="83099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2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15553"/>
            <a:chOff x="6383603" y="999325"/>
            <a:chExt cx="2694495" cy="615553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</a:rPr>
                <a:t>4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2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01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3888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회원 등록 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3454" y="1688080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232" y="2638051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95232" y="2309463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95232" y="34454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795232" y="3130435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95232" y="478394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08835" y="4468955"/>
            <a:ext cx="119517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5232" y="393995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67882" y="3940519"/>
            <a:ext cx="1085378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569649" y="5527419"/>
            <a:ext cx="3096712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053672" y="17809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53671" y="36205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직사각형 16"/>
          <p:cNvSpPr/>
          <p:nvPr/>
        </p:nvSpPr>
        <p:spPr>
          <a:xfrm>
            <a:off x="1053669" y="47983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053671" y="26228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직사각형 16"/>
          <p:cNvSpPr/>
          <p:nvPr/>
        </p:nvSpPr>
        <p:spPr>
          <a:xfrm>
            <a:off x="1053669" y="56011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6383603" y="1009046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80356" y="1557392"/>
            <a:ext cx="2694495" cy="769441"/>
            <a:chOff x="6383603" y="999325"/>
            <a:chExt cx="2694495" cy="769441"/>
          </a:xfrm>
        </p:grpSpPr>
        <p:sp>
          <p:nvSpPr>
            <p:cNvPr id="6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사원번호 출력 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380356" y="3583633"/>
            <a:ext cx="2694495" cy="1107996"/>
            <a:chOff x="6383603" y="999325"/>
            <a:chExt cx="2694495" cy="1107996"/>
          </a:xfrm>
        </p:grpSpPr>
        <p:sp>
          <p:nvSpPr>
            <p:cNvPr id="7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: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핸드폰 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        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사원정보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다른 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메일 입력 시 저장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380356" y="2568035"/>
            <a:ext cx="2694495" cy="769441"/>
            <a:chOff x="6383603" y="999325"/>
            <a:chExt cx="2694495" cy="769441"/>
          </a:xfrm>
        </p:grpSpPr>
        <p:sp>
          <p:nvSpPr>
            <p:cNvPr id="7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</a:t>
              </a:r>
              <a:r>
                <a:rPr lang="ko-KR" altLang="en-US" sz="1100" dirty="0">
                  <a:solidFill>
                    <a:prstClr val="black"/>
                  </a:solidFill>
                </a:rPr>
                <a:t>입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0356" y="5011550"/>
            <a:ext cx="2694495" cy="430887"/>
            <a:chOff x="6383603" y="999325"/>
            <a:chExt cx="2694495" cy="430887"/>
          </a:xfrm>
        </p:grpSpPr>
        <p:sp>
          <p:nvSpPr>
            <p:cNvPr id="8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데이터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insert</a:t>
              </a: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2971142" y="5265262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762726" y="5270667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회원등록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4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</a:rPr>
              <a:t>프로젝트명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로그아웃 </a:t>
            </a:r>
            <a:r>
              <a:rPr lang="en-US" altLang="ko-KR" sz="1200" dirty="0" smtClean="0">
                <a:solidFill>
                  <a:prstClr val="black"/>
                </a:solidFill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1070" y="1263684"/>
            <a:ext cx="5833872" cy="143087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1070" y="2909154"/>
            <a:ext cx="5833872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6226" y="1400716"/>
            <a:ext cx="1649033" cy="1147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64633" y="140071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개인정보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64633" y="2002706"/>
            <a:ext cx="3714005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 </a:t>
            </a:r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405208" y="15115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2087089" y="4243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9785" y="20977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19786" y="150741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3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2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직사각형 16"/>
          <p:cNvSpPr/>
          <p:nvPr/>
        </p:nvSpPr>
        <p:spPr>
          <a:xfrm>
            <a:off x="218569" y="10987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7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 정보 확인 팝업 화면</a:t>
            </a:r>
            <a:r>
              <a:rPr lang="en-US" altLang="ko-KR" sz="1200" dirty="0" smtClean="0">
                <a:solidFill>
                  <a:prstClr val="black"/>
                </a:solidFill>
              </a:rPr>
              <a:t>(</a:t>
            </a:r>
            <a:r>
              <a:rPr lang="ko-KR" altLang="en-US" sz="1200" dirty="0" smtClean="0">
                <a:solidFill>
                  <a:prstClr val="black"/>
                </a:solidFill>
              </a:rPr>
              <a:t>비밀번호 입력</a:t>
            </a:r>
            <a:r>
              <a:rPr lang="en-US" altLang="ko-KR" sz="1200" dirty="0" smtClean="0">
                <a:solidFill>
                  <a:prstClr val="black"/>
                </a:solidFill>
              </a:rPr>
              <a:t>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직사각형 16"/>
          <p:cNvSpPr/>
          <p:nvPr/>
        </p:nvSpPr>
        <p:spPr>
          <a:xfrm>
            <a:off x="1382447" y="26127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82447" y="438408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직사각형 16"/>
          <p:cNvSpPr/>
          <p:nvPr/>
        </p:nvSpPr>
        <p:spPr>
          <a:xfrm>
            <a:off x="1382447" y="4935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2447" y="35485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00521" y="2516252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5" y="346807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8055" y="430364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38055" y="4855120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확인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8055" y="31523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838055" y="3988659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383603" y="1529951"/>
            <a:ext cx="2694495" cy="430887"/>
            <a:chOff x="6383603" y="999325"/>
            <a:chExt cx="2694495" cy="430887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078297"/>
            <a:ext cx="2694495" cy="769441"/>
            <a:chOff x="6383603" y="999325"/>
            <a:chExt cx="2694495" cy="769441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4104536"/>
            <a:ext cx="2694495" cy="600164"/>
            <a:chOff x="6383603" y="999325"/>
            <a:chExt cx="2694495" cy="600164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팝업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3088938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53" name="직사각형 16"/>
          <p:cNvSpPr/>
          <p:nvPr/>
        </p:nvSpPr>
        <p:spPr>
          <a:xfrm>
            <a:off x="359791" y="16647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개인정보 확인 및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569" y="1080553"/>
            <a:ext cx="5814175" cy="5534256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16"/>
          <p:cNvSpPr/>
          <p:nvPr/>
        </p:nvSpPr>
        <p:spPr>
          <a:xfrm>
            <a:off x="290577" y="11598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00521" y="1154378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 정보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2616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42616" y="362437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61308" y="580462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정보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2616" y="250212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2616" y="330938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직책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42616" y="2026257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2616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63768" y="5804305"/>
            <a:ext cx="2013310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닫기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2616" y="4420762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2616" y="4105777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부서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270721" y="202554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270721" y="171055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전화번호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266082" y="2817823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66082" y="2502838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266082" y="3629559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</a:t>
            </a:r>
            <a:r>
              <a:rPr lang="en-US" altLang="ko-KR" sz="1100" dirty="0" smtClean="0">
                <a:solidFill>
                  <a:prstClr val="black"/>
                </a:solidFill>
              </a:rPr>
              <a:t>*</a:t>
            </a:r>
            <a:r>
              <a:rPr lang="ko-KR" altLang="en-US" sz="1100" dirty="0" smtClean="0">
                <a:solidFill>
                  <a:prstClr val="black"/>
                </a:solidFill>
              </a:rPr>
              <a:t>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66082" y="3314574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72192" y="4130294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68682" y="5255198"/>
            <a:ext cx="2645546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출력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68682" y="4940213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87338" y="4606555"/>
            <a:ext cx="132537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일치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1240112" y="5884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4123" y="37011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450505" y="161487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8556" y="16298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374122" y="53089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647787" y="58935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7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6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 정보 팝업 화면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 화면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80358" y="2071459"/>
            <a:ext cx="2694495" cy="430887"/>
            <a:chOff x="6383603" y="999325"/>
            <a:chExt cx="2694495" cy="430887"/>
          </a:xfrm>
        </p:grpSpPr>
        <p:sp>
          <p:nvSpPr>
            <p:cNvPr id="6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전화번호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7111" y="2619805"/>
            <a:ext cx="2694495" cy="769441"/>
            <a:chOff x="6383603" y="999325"/>
            <a:chExt cx="2694495" cy="769441"/>
          </a:xfrm>
        </p:grpSpPr>
        <p:sp>
          <p:nvSpPr>
            <p:cNvPr id="6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*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일치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일치 확인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377111" y="3630446"/>
            <a:ext cx="2694495" cy="769441"/>
            <a:chOff x="6383603" y="999325"/>
            <a:chExt cx="2694495" cy="769441"/>
          </a:xfrm>
        </p:grpSpPr>
        <p:sp>
          <p:nvSpPr>
            <p:cNvPr id="7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입력된 정보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희망 연락처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수정은 새로운 내용 입력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380358" y="1540833"/>
            <a:ext cx="2694495" cy="430887"/>
            <a:chOff x="6383603" y="999325"/>
            <a:chExt cx="2694495" cy="430887"/>
          </a:xfrm>
        </p:grpSpPr>
        <p:sp>
          <p:nvSpPr>
            <p:cNvPr id="7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출력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382937" y="4656179"/>
            <a:ext cx="2694495" cy="430887"/>
            <a:chOff x="6383603" y="999325"/>
            <a:chExt cx="2694495" cy="430887"/>
          </a:xfrm>
        </p:grpSpPr>
        <p:sp>
          <p:nvSpPr>
            <p:cNvPr id="7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닫기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화면 닫기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379693" y="5226866"/>
            <a:ext cx="2694495" cy="430887"/>
            <a:chOff x="6383603" y="999325"/>
            <a:chExt cx="2694495" cy="430887"/>
          </a:xfrm>
        </p:grpSpPr>
        <p:sp>
          <p:nvSpPr>
            <p:cNvPr id="7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정보 수정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 수정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개인정보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참여인원의 기본정보 및 로그인 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44014" y="16435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4427" y="1664746"/>
            <a:ext cx="4864265" cy="47222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ko-KR" sz="11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/>
            <a:endParaRPr lang="ko-KR" altLang="en-US" sz="110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72307"/>
              </p:ext>
            </p:extLst>
          </p:nvPr>
        </p:nvGraphicFramePr>
        <p:xfrm>
          <a:off x="839756" y="1866147"/>
          <a:ext cx="459974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35"/>
                <a:gridCol w="1149935"/>
                <a:gridCol w="1149935"/>
                <a:gridCol w="114993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직책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538601"/>
              </p:ext>
            </p:extLst>
          </p:nvPr>
        </p:nvGraphicFramePr>
        <p:xfrm>
          <a:off x="828967" y="2997199"/>
          <a:ext cx="4596692" cy="2845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73"/>
                <a:gridCol w="1149173"/>
                <a:gridCol w="1149173"/>
                <a:gridCol w="1149173"/>
              </a:tblGrid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42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861791" y="2575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18875" y="19932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 팝업 화면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 창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3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표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컬럼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80359" y="2108622"/>
            <a:ext cx="2694495" cy="769441"/>
            <a:chOff x="6383603" y="999325"/>
            <a:chExt cx="2694495" cy="769441"/>
          </a:xfrm>
        </p:grpSpPr>
        <p:sp>
          <p:nvSpPr>
            <p:cNvPr id="4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검색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정보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18875" y="310084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049" y="2545888"/>
            <a:ext cx="1793426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8732" y="2545888"/>
            <a:ext cx="1166927" cy="2616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8623" y="5960533"/>
            <a:ext cx="2260109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56533" y="59605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416554" y="3159356"/>
            <a:ext cx="2694495" cy="600164"/>
            <a:chOff x="6383603" y="999325"/>
            <a:chExt cx="2694495" cy="600164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리스트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 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리스트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416553" y="3921357"/>
            <a:ext cx="2694495" cy="600164"/>
            <a:chOff x="6383603" y="999325"/>
            <a:chExt cx="2694495" cy="600164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리스트에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5~6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줄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   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페이징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처리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참여인원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의사소통관리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김하나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rgbClr val="E7E6E6">
                    <a:lumMod val="50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rgbClr val="E7E6E6">
                  <a:lumMod val="50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b="1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발간한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지식영역을 정의한다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806857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공지사항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666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484254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9724" y="10443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882045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463271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717512" y="5725053"/>
            <a:ext cx="662641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삭제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92144" y="166141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CEO/ </a:t>
            </a:r>
            <a:r>
              <a:rPr lang="ko-KR" altLang="en-US" sz="1100" dirty="0">
                <a:solidFill>
                  <a:prstClr val="black"/>
                </a:solidFill>
              </a:rPr>
              <a:t>팀장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팀원 </a:t>
            </a:r>
            <a:r>
              <a:rPr lang="ko-KR" altLang="en-US" sz="1100" dirty="0">
                <a:solidFill>
                  <a:prstClr val="black"/>
                </a:solidFill>
              </a:rPr>
              <a:t>→ </a:t>
            </a:r>
            <a:r>
              <a:rPr lang="ko-KR" altLang="en-US" sz="1100" dirty="0" smtClean="0">
                <a:solidFill>
                  <a:prstClr val="black"/>
                </a:solidFill>
              </a:rPr>
              <a:t>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96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공지사항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CEO/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팀장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421519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811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60527" y="84819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541075" y="17225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91082" y="567093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89163" y="2142439"/>
            <a:ext cx="4389120" cy="294246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964" y="2271673"/>
            <a:ext cx="4144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no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              제목                                                            작성일      조회</a:t>
            </a:r>
            <a:r>
              <a:rPr lang="ko-KR" altLang="en-US" sz="1000" dirty="0">
                <a:solidFill>
                  <a:prstClr val="black"/>
                </a:solidFill>
              </a:rPr>
              <a:t>수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964" y="2517894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77964" y="2819923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77964" y="3073932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998024" y="331868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05673" y="357083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05673" y="382484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25733" y="406960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13987" y="4327297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13987" y="4581306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34047" y="4826061"/>
            <a:ext cx="41257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796371"/>
            <a:ext cx="2312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화면 사이즈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smtClean="0">
                <a:solidFill>
                  <a:prstClr val="black"/>
                </a:solidFill>
              </a:rPr>
              <a:t>한 화면에 보이는 글의 개수를 조정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 smtClean="0">
                <a:solidFill>
                  <a:prstClr val="black"/>
                </a:solidFill>
              </a:rPr>
              <a:t>3, 5, 10, 20, 30 </a:t>
            </a:r>
            <a:r>
              <a:rPr lang="ko-KR" altLang="en-US" sz="1100" dirty="0" smtClean="0">
                <a:solidFill>
                  <a:prstClr val="black"/>
                </a:solidFill>
              </a:rPr>
              <a:t>사이즈 정도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488873" y="5638484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79111" y="4225992"/>
            <a:ext cx="2789828" cy="819842"/>
            <a:chOff x="6387720" y="2791790"/>
            <a:chExt cx="2789828" cy="819842"/>
          </a:xfrm>
        </p:grpSpPr>
        <p:sp>
          <p:nvSpPr>
            <p:cNvPr id="32" name="직사각형 31"/>
            <p:cNvSpPr/>
            <p:nvPr/>
          </p:nvSpPr>
          <p:spPr>
            <a:xfrm>
              <a:off x="6387720" y="2824908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prstClr val="white"/>
                  </a:solidFill>
                </a:rPr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AE4291C-03B8-4E55-B8AB-AFC512F36275}"/>
                </a:ext>
              </a:extLst>
            </p:cNvPr>
            <p:cNvSpPr txBox="1"/>
            <p:nvPr/>
          </p:nvSpPr>
          <p:spPr>
            <a:xfrm>
              <a:off x="6657268" y="2791790"/>
              <a:ext cx="252028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글쓰기 버튼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endParaRPr lang="en-US" altLang="ko-KR" sz="1100" dirty="0">
                <a:solidFill>
                  <a:prstClr val="black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657268" y="3034551"/>
              <a:ext cx="156206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/>
                  </a:solidFill>
                </a:rPr>
                <a:t>CEO/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 → 有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/>
                  </a:solidFill>
                </a:rPr>
                <a:t>팀원 </a:t>
              </a:r>
              <a:r>
                <a:rPr lang="ko-KR" altLang="en-US" sz="1100" dirty="0">
                  <a:solidFill>
                    <a:prstClr val="black"/>
                  </a:solidFill>
                </a:rPr>
                <a:t>→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endParaRPr lang="en-US" altLang="ko-KR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004498" y="5284917"/>
            <a:ext cx="2184849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16545" y="1729164"/>
            <a:ext cx="1339313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1415" y="1722520"/>
            <a:ext cx="1419092" cy="2543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3552721" y="171284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541075" y="25538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662409" y="52868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6360527" y="20072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2004762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검색창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제목으로 내용을 검색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6365186" y="28179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56671" y="2813302"/>
            <a:ext cx="252028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회의록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텍스트로 출력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77583" y="35794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068" y="357484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pagination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글의 개수에 따라 페이지 증가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7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상세페이지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85386" y="462024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첨부파일 다운로드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파일을 클릭하면 다운로드 처리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74245" y="2773163"/>
            <a:ext cx="4117283" cy="172953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32890" y="234436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작성자 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9061" y="23443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작성일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5088" y="234478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조회수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59890" y="2940780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4245" y="4620242"/>
            <a:ext cx="4117283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3422" y="4620242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첨부파일 다운로드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0947" y="57575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8738" y="5725053"/>
            <a:ext cx="764094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수정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96310" y="201288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81386" y="201288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81386" y="2261726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4573" y="807728"/>
            <a:ext cx="379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회의록 게시판 작성 페이지 </a:t>
            </a:r>
            <a:r>
              <a:rPr lang="en-US" altLang="ko-KR" sz="1200" dirty="0" smtClean="0">
                <a:solidFill>
                  <a:prstClr val="black"/>
                </a:solidFill>
              </a:rPr>
              <a:t>–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팀장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팀원만 접근 가능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647862" y="19377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04796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상세페이지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39736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글쓰기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2076" y="1916149"/>
            <a:ext cx="4389120" cy="367023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53174" y="202928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제목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75388" y="2009697"/>
            <a:ext cx="3504819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162924" y="2532094"/>
            <a:ext cx="4117283" cy="181546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3174" y="2682362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prstClr val="black"/>
                </a:solidFill>
              </a:rPr>
              <a:t>내용을 입력해주세요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5773" y="57161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13564" y="5683650"/>
            <a:ext cx="789410" cy="2964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글쓰기</a:t>
            </a:r>
            <a:endParaRPr lang="ko-KR" altLang="en-US" sz="105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2924" y="4527950"/>
            <a:ext cx="882007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prstClr val="black"/>
                </a:solidFill>
              </a:rPr>
              <a:t>파일탐색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2474" y="4527949"/>
            <a:ext cx="416160" cy="241117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prstClr val="black"/>
                </a:solidFill>
              </a:rPr>
              <a:t>등록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3136" y="45279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08244" y="174927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69975" y="1740087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파일탐색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16856" y="1959324"/>
            <a:ext cx="15620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>
                <a:solidFill>
                  <a:prstClr val="black"/>
                </a:solidFill>
              </a:rPr>
              <a:t> /</a:t>
            </a:r>
            <a:r>
              <a:rPr lang="ko-KR" altLang="en-US" sz="1100" dirty="0">
                <a:solidFill>
                  <a:prstClr val="black"/>
                </a:solidFill>
              </a:rPr>
              <a:t>팀원 → </a:t>
            </a:r>
            <a:r>
              <a:rPr lang="ko-KR" altLang="en-US" sz="1100" dirty="0" smtClean="0">
                <a:solidFill>
                  <a:prstClr val="black"/>
                </a:solidFill>
              </a:rPr>
              <a:t>有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/>
                </a:solidFill>
              </a:rPr>
              <a:t>CEO</a:t>
            </a:r>
            <a:r>
              <a:rPr lang="ko-KR" altLang="en-US" sz="1100" dirty="0" smtClean="0">
                <a:solidFill>
                  <a:prstClr val="black"/>
                </a:solidFill>
              </a:rPr>
              <a:t>→ 無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1902945"/>
            <a:ext cx="9143999" cy="1851845"/>
            <a:chOff x="71322" y="1902945"/>
            <a:chExt cx="9143999" cy="1851845"/>
          </a:xfrm>
        </p:grpSpPr>
        <p:sp>
          <p:nvSpPr>
            <p:cNvPr id="3" name="직사각형 2"/>
            <p:cNvSpPr/>
            <p:nvPr/>
          </p:nvSpPr>
          <p:spPr>
            <a:xfrm>
              <a:off x="2398143" y="2564403"/>
              <a:ext cx="4528868" cy="1162208"/>
            </a:xfrm>
            <a:prstGeom prst="rect">
              <a:avLst/>
            </a:prstGeom>
            <a:solidFill>
              <a:schemeClr val="bg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21"/>
            <a:stretch/>
          </p:blipFill>
          <p:spPr>
            <a:xfrm>
              <a:off x="3204519" y="1902945"/>
              <a:ext cx="2877606" cy="66145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98143" y="2564402"/>
              <a:ext cx="4459857" cy="1093198"/>
            </a:xfrm>
            <a:prstGeom prst="rect">
              <a:avLst/>
            </a:prstGeom>
            <a:solidFill>
              <a:srgbClr val="FDBBC1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322" y="2866983"/>
              <a:ext cx="9143999" cy="557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프로젝트 </a:t>
              </a:r>
              <a:r>
                <a:rPr lang="ko-KR" altLang="en-US" sz="2800" dirty="0" err="1" smtClean="0">
                  <a:solidFill>
                    <a:srgbClr val="E7E6E6">
                      <a:lumMod val="25000"/>
                    </a:srgb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리스크관리</a:t>
              </a:r>
              <a:endParaRPr lang="ko-KR" altLang="en-US" sz="2800" dirty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27011" y="3508569"/>
              <a:ext cx="698740" cy="24622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rgbClr val="E7E6E6">
                      <a:lumMod val="50000"/>
                    </a:srgb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이준석</a:t>
              </a:r>
              <a:endParaRPr lang="ko-KR" altLang="en-US" sz="1000" dirty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1957" y="2564402"/>
              <a:ext cx="1156186" cy="364884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화면설계</a:t>
              </a:r>
              <a:endParaRPr lang="ko-KR" altLang="en-US" dirty="0"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14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65902" y="468742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2025598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12885" y="26677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0004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07306" y="2389291"/>
            <a:ext cx="1148219" cy="3319639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사이드 메뉴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84360" y="2407279"/>
            <a:ext cx="31647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이슈리스트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536287" y="3165242"/>
          <a:ext cx="4179723" cy="1483995"/>
        </p:xfrm>
        <a:graphic>
          <a:graphicData uri="http://schemas.openxmlformats.org/drawingml/2006/table">
            <a:tbl>
              <a:tblPr firstRow="1" bandRow="1"/>
              <a:tblGrid>
                <a:gridCol w="811032"/>
                <a:gridCol w="1092998"/>
                <a:gridCol w="841972"/>
                <a:gridCol w="733331"/>
                <a:gridCol w="700390"/>
              </a:tblGrid>
              <a:tr h="3867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13620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22585" y="47406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글쓰</a:t>
            </a:r>
            <a:r>
              <a:rPr lang="ko-KR" altLang="en-US" sz="1200" dirty="0">
                <a:solidFill>
                  <a:prstClr val="black"/>
                </a:solidFill>
              </a:rPr>
              <a:t>기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2751687" y="4782997"/>
          <a:ext cx="166793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586"/>
                <a:gridCol w="333586"/>
                <a:gridCol w="333586"/>
                <a:gridCol w="333586"/>
                <a:gridCol w="333586"/>
              </a:tblGrid>
              <a:tr h="174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&lt;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&gt;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16"/>
          <p:cNvSpPr/>
          <p:nvPr/>
        </p:nvSpPr>
        <p:spPr>
          <a:xfrm>
            <a:off x="2070423" y="35575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14260" y="1034761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페이지 크기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5 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10, 20 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변경 가능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4260" y="2667728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상세페이지 이동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</a:t>
            </a:r>
            <a:r>
              <a:rPr lang="ko-KR" altLang="en-US" sz="1100" dirty="0">
                <a:solidFill>
                  <a:prstClr val="black"/>
                </a:solidFill>
              </a:rPr>
              <a:t>시 </a:t>
            </a:r>
            <a:r>
              <a:rPr lang="ko-KR" altLang="en-US" sz="1100" dirty="0" smtClean="0">
                <a:solidFill>
                  <a:prstClr val="black"/>
                </a:solidFill>
              </a:rPr>
              <a:t>해당하는 리스트의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smtClean="0">
                <a:solidFill>
                  <a:prstClr val="black"/>
                </a:solidFill>
              </a:rPr>
              <a:t>상세페이지로 </a:t>
            </a:r>
            <a:r>
              <a:rPr lang="ko-KR" altLang="en-US" sz="1100" dirty="0">
                <a:solidFill>
                  <a:prstClr val="black"/>
                </a:solidFill>
              </a:rPr>
              <a:t>이동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48920" y="472774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438023" y="34152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39398" y="3415209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블록 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보여줄 블록 크기 </a:t>
            </a:r>
            <a:r>
              <a:rPr lang="en-US" altLang="ko-KR" sz="1100" dirty="0" smtClean="0">
                <a:solidFill>
                  <a:prstClr val="black"/>
                </a:solidFill>
              </a:rPr>
              <a:t>5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리스트의 양에 따라 </a:t>
            </a:r>
            <a:r>
              <a:rPr lang="en-US" altLang="ko-KR" sz="1100" dirty="0" smtClean="0">
                <a:solidFill>
                  <a:prstClr val="black"/>
                </a:solidFill>
              </a:rPr>
              <a:t>1~5 , 6~10</a:t>
            </a: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      … 5</a:t>
            </a:r>
            <a:r>
              <a:rPr lang="ko-KR" altLang="en-US" sz="1100" dirty="0" smtClean="0">
                <a:solidFill>
                  <a:prstClr val="black"/>
                </a:solidFill>
              </a:rPr>
              <a:t>씩 증가해서 보여준다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1659" y="2810749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5</a:t>
            </a:r>
            <a:r>
              <a:rPr lang="ko-KR" altLang="en-US" sz="1200" dirty="0" smtClean="0">
                <a:solidFill>
                  <a:prstClr val="black"/>
                </a:solidFill>
              </a:rPr>
              <a:t>  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79108" y="4742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438023" y="421083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39398" y="4210833"/>
            <a:ext cx="227279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글쓰기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팀원</a:t>
            </a:r>
            <a:r>
              <a:rPr lang="en-US" altLang="ko-KR" sz="1100" dirty="0" smtClean="0">
                <a:solidFill>
                  <a:prstClr val="black"/>
                </a:solidFill>
              </a:rPr>
              <a:t>, PM,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작성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작성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21659" y="28116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48165" y="2816403"/>
            <a:ext cx="1190916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</a:rPr>
              <a:t>1001</a:t>
            </a:r>
            <a:r>
              <a:rPr lang="ko-KR" altLang="en-US" sz="1200" dirty="0" smtClean="0">
                <a:solidFill>
                  <a:prstClr val="black"/>
                </a:solidFill>
              </a:rPr>
              <a:t>   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48165" y="28172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7" name="직사각형 16"/>
          <p:cNvSpPr/>
          <p:nvPr/>
        </p:nvSpPr>
        <p:spPr>
          <a:xfrm>
            <a:off x="6400301" y="17204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4260" y="1705692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프로젝트 번호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초기값 </a:t>
            </a:r>
            <a:r>
              <a:rPr lang="en-US" altLang="ko-KR" sz="1100" dirty="0" smtClean="0">
                <a:solidFill>
                  <a:prstClr val="black"/>
                </a:solidFill>
              </a:rPr>
              <a:t>1001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현재 진행중인 프로젝트 번호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로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볼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48920" y="2817294"/>
            <a:ext cx="1208052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검색 창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448920" y="281907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38023" y="4844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739398" y="4838327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검색 창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제목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작성자로 검색 가능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5861" y="1691965"/>
            <a:ext cx="4464496" cy="3607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prstClr val="white"/>
                </a:solidFill>
              </a:rPr>
              <a:t>예약     지점안내     로그인     창업문의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89694" y="1292202"/>
            <a:ext cx="5463084" cy="8089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89095" y="1033786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파일 첨부 기능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클릭 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팝업창이</a:t>
            </a:r>
            <a:r>
              <a:rPr lang="ko-KR" altLang="en-US" sz="1100" dirty="0" smtClean="0">
                <a:solidFill>
                  <a:prstClr val="black"/>
                </a:solidFill>
              </a:rPr>
              <a:t> 뜨며 파일을 선택 하면 파일 이름이 출력되며 등록 시 저장된다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5192" y="2392788"/>
          <a:ext cx="5312620" cy="1560648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3295190"/>
                <a:gridCol w="690000"/>
              </a:tblGrid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2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첨부 파일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첨부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730446" y="4115590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38324" y="4115590"/>
            <a:ext cx="1114454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조회화면으로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29710" y="34612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3528" y="1070714"/>
            <a:ext cx="5616624" cy="5246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8659" y="1337027"/>
            <a:ext cx="5463084" cy="518944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prstClr val="black"/>
                </a:solidFill>
              </a:rPr>
              <a:t>상단 메뉴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7725" y="2065464"/>
          <a:ext cx="5312620" cy="1917889"/>
        </p:xfrm>
        <a:graphic>
          <a:graphicData uri="http://schemas.openxmlformats.org/drawingml/2006/table">
            <a:tbl>
              <a:tblPr firstRow="1" bandRow="1"/>
              <a:tblGrid>
                <a:gridCol w="1327430"/>
                <a:gridCol w="1325496"/>
                <a:gridCol w="1414485"/>
                <a:gridCol w="1245209"/>
              </a:tblGrid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수정일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288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3222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해경방안 작성일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611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해결방안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452229" y="4215988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prstClr val="black"/>
                </a:solidFill>
              </a:rPr>
              <a:t>수정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812467" y="4210857"/>
            <a:ext cx="1007878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뒤로가기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50"/>
          <p:cNvSpPr/>
          <p:nvPr/>
        </p:nvSpPr>
        <p:spPr>
          <a:xfrm>
            <a:off x="431886" y="4587937"/>
            <a:ext cx="4931456" cy="40448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prstClr val="black"/>
                </a:solidFill>
              </a:rPr>
              <a:t>댓글작성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직사각형 50"/>
          <p:cNvSpPr/>
          <p:nvPr/>
        </p:nvSpPr>
        <p:spPr>
          <a:xfrm>
            <a:off x="5398622" y="4770456"/>
            <a:ext cx="480621" cy="22196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dirty="0" smtClean="0">
                <a:solidFill>
                  <a:prstClr val="black"/>
                </a:solidFill>
              </a:rPr>
              <a:t>입력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41" name="직사각형 50"/>
          <p:cNvSpPr/>
          <p:nvPr/>
        </p:nvSpPr>
        <p:spPr>
          <a:xfrm>
            <a:off x="420810" y="5091649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42" name="직사각형 50"/>
          <p:cNvSpPr/>
          <p:nvPr/>
        </p:nvSpPr>
        <p:spPr>
          <a:xfrm>
            <a:off x="963513" y="5490370"/>
            <a:ext cx="4388753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작성자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 작성일 </a:t>
            </a:r>
            <a:r>
              <a:rPr lang="en-US" altLang="ko-KR" sz="1000" dirty="0">
                <a:solidFill>
                  <a:prstClr val="black"/>
                </a:solidFill>
              </a:rPr>
              <a:t>|</a:t>
            </a:r>
            <a:r>
              <a:rPr lang="ko-KR" altLang="en-US" sz="1000" dirty="0">
                <a:solidFill>
                  <a:prstClr val="black"/>
                </a:solidFill>
              </a:rPr>
              <a:t>삭제 수정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r>
              <a:rPr lang="en-US" altLang="ko-KR" sz="1000" dirty="0">
                <a:solidFill>
                  <a:prstClr val="black"/>
                </a:solidFill>
              </a:rPr>
              <a:t>1</a:t>
            </a:r>
            <a:r>
              <a:rPr lang="ko-KR" altLang="en-US" sz="1000" dirty="0">
                <a:solidFill>
                  <a:prstClr val="black"/>
                </a:solidFill>
              </a:rPr>
              <a:t>의 </a:t>
            </a:r>
            <a:r>
              <a:rPr lang="ko-KR" altLang="en-US" sz="1000" dirty="0" err="1">
                <a:solidFill>
                  <a:prstClr val="black"/>
                </a:solidFill>
              </a:rPr>
              <a:t>댓글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43" name="직사각형 50"/>
          <p:cNvSpPr/>
          <p:nvPr/>
        </p:nvSpPr>
        <p:spPr>
          <a:xfrm>
            <a:off x="431885" y="5855864"/>
            <a:ext cx="4931456" cy="33272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prstClr val="black"/>
                </a:solidFill>
              </a:rPr>
              <a:t>작성자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 작성일 </a:t>
            </a:r>
            <a:r>
              <a:rPr lang="en-US" altLang="ko-KR" sz="1000">
                <a:solidFill>
                  <a:prstClr val="black"/>
                </a:solidFill>
              </a:rPr>
              <a:t>|</a:t>
            </a:r>
            <a:r>
              <a:rPr lang="ko-KR" altLang="en-US" sz="1000">
                <a:solidFill>
                  <a:prstClr val="black"/>
                </a:solidFill>
              </a:rPr>
              <a:t>삭제 수정 댓글</a:t>
            </a:r>
          </a:p>
          <a:p>
            <a:pPr>
              <a:defRPr/>
            </a:pPr>
            <a:r>
              <a:rPr lang="ko-KR" altLang="en-US" sz="1000">
                <a:solidFill>
                  <a:prstClr val="black"/>
                </a:solidFill>
              </a:rPr>
              <a:t>댓글</a:t>
            </a:r>
            <a:r>
              <a:rPr lang="en-US" altLang="ko-KR" sz="100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6" name="직사각형 16"/>
          <p:cNvSpPr/>
          <p:nvPr/>
        </p:nvSpPr>
        <p:spPr>
          <a:xfrm>
            <a:off x="431885" y="318119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89095" y="1033242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파일 </a:t>
            </a:r>
            <a:r>
              <a:rPr lang="ko-KR" altLang="en-US" sz="1100" dirty="0" smtClean="0">
                <a:solidFill>
                  <a:prstClr val="black"/>
                </a:solidFill>
              </a:rPr>
              <a:t>첨부 확인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 페이지에서 저장한 파일을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확인하고 다운로드 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할 </a:t>
            </a:r>
            <a:r>
              <a:rPr lang="ko-KR" altLang="en-US" sz="1100" dirty="0">
                <a:solidFill>
                  <a:prstClr val="black"/>
                </a:solidFill>
              </a:rPr>
              <a:t>수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445549" y="4613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직사각형 16"/>
          <p:cNvSpPr/>
          <p:nvPr/>
        </p:nvSpPr>
        <p:spPr>
          <a:xfrm>
            <a:off x="6387636" y="18052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93128" y="1790517"/>
            <a:ext cx="24508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해결방안 작성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팀장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100" dirty="0" smtClean="0">
                <a:solidFill>
                  <a:prstClr val="black"/>
                </a:solidFill>
              </a:rPr>
              <a:t>만 작</a:t>
            </a:r>
            <a:r>
              <a:rPr lang="ko-KR" altLang="en-US" sz="1100" dirty="0">
                <a:solidFill>
                  <a:prstClr val="black"/>
                </a:solidFill>
              </a:rPr>
              <a:t>성</a:t>
            </a:r>
            <a:r>
              <a:rPr lang="ko-KR" altLang="en-US" sz="1100" dirty="0" smtClean="0">
                <a:solidFill>
                  <a:prstClr val="black"/>
                </a:solidFill>
              </a:rPr>
              <a:t> 가능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18196" y="4210858"/>
            <a:ext cx="1248345" cy="265813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해결방</a:t>
            </a:r>
            <a:r>
              <a:rPr lang="ko-KR" altLang="en-US" sz="1200" dirty="0">
                <a:solidFill>
                  <a:prstClr val="black"/>
                </a:solidFill>
              </a:rPr>
              <a:t>안</a:t>
            </a:r>
            <a:r>
              <a:rPr lang="ko-KR" altLang="en-US" sz="1200" dirty="0" smtClean="0">
                <a:solidFill>
                  <a:prstClr val="black"/>
                </a:solidFill>
              </a:rPr>
              <a:t> 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431885" y="37244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직사각형 16"/>
          <p:cNvSpPr/>
          <p:nvPr/>
        </p:nvSpPr>
        <p:spPr>
          <a:xfrm>
            <a:off x="6383603" y="22934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095" y="2278752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작성자</a:t>
            </a:r>
            <a:r>
              <a:rPr lang="en-US" altLang="ko-KR" sz="11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100" dirty="0" smtClean="0">
                <a:solidFill>
                  <a:prstClr val="black"/>
                </a:solidFill>
              </a:rPr>
              <a:t>만 수정 가능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1" name="직사각형 16"/>
          <p:cNvSpPr/>
          <p:nvPr/>
        </p:nvSpPr>
        <p:spPr>
          <a:xfrm>
            <a:off x="6383603" y="27750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89095" y="2760358"/>
            <a:ext cx="22727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입력하는 입력란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63" name="직사각형 16"/>
          <p:cNvSpPr/>
          <p:nvPr/>
        </p:nvSpPr>
        <p:spPr>
          <a:xfrm>
            <a:off x="2350284" y="421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963513" y="50916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16"/>
          <p:cNvSpPr/>
          <p:nvPr/>
        </p:nvSpPr>
        <p:spPr>
          <a:xfrm>
            <a:off x="6383602" y="327920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9094" y="3264479"/>
            <a:ext cx="227279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입력된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작성자와 내용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등을 확인 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수정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삭제를 할 수 있고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대댓글을</a:t>
            </a:r>
            <a:r>
              <a:rPr lang="ko-KR" altLang="en-US" sz="1100" dirty="0" smtClean="0">
                <a:solidFill>
                  <a:prstClr val="black"/>
                </a:solidFill>
              </a:rPr>
              <a:t> 달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705550" y="547568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83602" y="42338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89094" y="4219090"/>
            <a:ext cx="22727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 err="1" smtClean="0">
                <a:solidFill>
                  <a:prstClr val="black"/>
                </a:solidFill>
              </a:rPr>
              <a:t>대댓글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71450" indent="-171450">
              <a:buFontTx/>
              <a:buChar char="-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선택한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댓글의</a:t>
            </a:r>
            <a:r>
              <a:rPr lang="ko-KR" altLang="en-US" sz="1100" dirty="0" smtClean="0">
                <a:solidFill>
                  <a:prstClr val="black"/>
                </a:solidFill>
              </a:rPr>
              <a:t> 바로 아래에 생기며 내용의 왼쪽에 여백으로 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 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댓글과</a:t>
            </a:r>
            <a:r>
              <a:rPr lang="ko-KR" altLang="en-US" sz="1100" dirty="0" smtClean="0">
                <a:solidFill>
                  <a:prstClr val="black"/>
                </a:solidFill>
              </a:rPr>
              <a:t> 구별할 수 있다</a:t>
            </a:r>
            <a:r>
              <a:rPr lang="en-US" altLang="ko-KR" sz="11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1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5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396230" y="29506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0576" y="1863888"/>
            <a:ext cx="5713059" cy="3973494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52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prstClr val="black"/>
                </a:solidFill>
              </a:rPr>
              <a:t>클릭시 캘린더 형식으로 선택</a:t>
            </a:r>
            <a:endParaRPr lang="en-US" altLang="ko-KR" sz="105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03488" y="2071985"/>
            <a:ext cx="1519275" cy="3941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프로젝트 추가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3489" y="2664610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프로젝트명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750398" y="2664610"/>
            <a:ext cx="3994620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03489" y="2967057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시작일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50398" y="2967057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3489" y="32748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종료일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750398" y="3274811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mtClean="0">
                <a:solidFill>
                  <a:prstClr val="black"/>
                </a:solidFill>
              </a:rPr>
              <a:t>2020-05-07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3489" y="3586484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prstClr val="black"/>
                </a:solidFill>
              </a:rPr>
              <a:t>PM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50398" y="3586484"/>
            <a:ext cx="1223711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홍길동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81600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취소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416767" y="3557386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4139059" y="4577021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365377"/>
            <a:ext cx="252028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prstClr val="black"/>
                </a:solidFill>
              </a:rPr>
              <a:t>현재 팀에 참여하지 않은 </a:t>
            </a:r>
            <a:r>
              <a:rPr lang="ko-KR" altLang="en-US" sz="1050" smtClean="0">
                <a:solidFill>
                  <a:prstClr val="black"/>
                </a:solidFill>
              </a:rPr>
              <a:t>인원만 선택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720" y="1768305"/>
            <a:ext cx="273665" cy="264030"/>
          </a:xfrm>
          <a:prstGeom prst="rect">
            <a:avLst/>
          </a:prstGeom>
          <a:solidFill>
            <a:srgbClr val="FDBBC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732966"/>
            <a:ext cx="2238591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검증절차를 거쳐서 완료되면 등록</a:t>
            </a:r>
            <a:endParaRPr lang="en-US" altLang="ko-KR" sz="1050" smtClean="0">
              <a:solidFill>
                <a:prstClr val="black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프로젝트명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시작일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종료일</a:t>
            </a:r>
            <a:r>
              <a:rPr lang="en-US" altLang="ko-KR" sz="1050" smtClean="0">
                <a:solidFill>
                  <a:prstClr val="black"/>
                </a:solidFill>
              </a:rPr>
              <a:t>, PM, </a:t>
            </a:r>
            <a:r>
              <a:rPr lang="ko-KR" altLang="en-US" sz="1050" smtClean="0">
                <a:solidFill>
                  <a:prstClr val="black"/>
                </a:solidFill>
              </a:rPr>
              <a:t>프로젝트개요가 입력되었는가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시작일과 종료일은 오늘 날짜 이후로 설정되었는가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50" smtClean="0">
                <a:solidFill>
                  <a:prstClr val="black"/>
                </a:solidFill>
              </a:rPr>
              <a:t>종료일이 시작일 이후로 설정 되었는가</a:t>
            </a:r>
            <a:r>
              <a:rPr lang="en-US" altLang="ko-KR" sz="1050" smtClean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489" y="3914711"/>
            <a:ext cx="1112876" cy="2309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프로젝트 개요</a:t>
            </a:r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50398" y="3914711"/>
            <a:ext cx="3994620" cy="4218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80745" y="4572000"/>
            <a:ext cx="563417" cy="274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prstClr val="black"/>
                </a:solidFill>
              </a:rPr>
              <a:t>등록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031775" y="3586484"/>
            <a:ext cx="413389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선택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022539" y="3272747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018026" y="2968409"/>
            <a:ext cx="284877" cy="23090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prstClr val="black"/>
                </a:solidFill>
              </a:rPr>
              <a:t>ㅁ</a:t>
            </a:r>
            <a:endParaRPr lang="ko-KR" altLang="en-US" sz="9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60316" y="112545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267129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담당하고 있는 프로젝트의 전체 업무와 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73482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42439"/>
            <a:ext cx="5323983" cy="34062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649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16"/>
          <p:cNvSpPr/>
          <p:nvPr/>
        </p:nvSpPr>
        <p:spPr>
          <a:xfrm>
            <a:off x="6389646" y="116873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E4291C-03B8-4E55-B8AB-AFC512F36275}"/>
              </a:ext>
            </a:extLst>
          </p:cNvPr>
          <p:cNvSpPr txBox="1"/>
          <p:nvPr/>
        </p:nvSpPr>
        <p:spPr>
          <a:xfrm>
            <a:off x="6692144" y="1045462"/>
            <a:ext cx="2304074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smtClean="0">
                <a:solidFill>
                  <a:prstClr val="black"/>
                </a:solidFill>
              </a:rPr>
              <a:t>본인이 소속되어 </a:t>
            </a:r>
            <a:r>
              <a:rPr lang="ko-KR" altLang="en-US" sz="1050">
                <a:solidFill>
                  <a:prstClr val="black"/>
                </a:solidFill>
              </a:rPr>
              <a:t>있는 </a:t>
            </a:r>
            <a:r>
              <a:rPr lang="ko-KR" altLang="en-US" sz="1050" smtClean="0">
                <a:solidFill>
                  <a:prstClr val="black"/>
                </a:solidFill>
              </a:rPr>
              <a:t>프로젝트에서 담당하고 있는 업무와 해당 업무가 포함된 상위 업무</a:t>
            </a:r>
            <a:r>
              <a:rPr lang="en-US" altLang="ko-KR" sz="1050" smtClean="0">
                <a:solidFill>
                  <a:prstClr val="black"/>
                </a:solidFill>
              </a:rPr>
              <a:t>, </a:t>
            </a:r>
            <a:r>
              <a:rPr lang="ko-KR" altLang="en-US" sz="1050" smtClean="0">
                <a:solidFill>
                  <a:prstClr val="black"/>
                </a:solidFill>
              </a:rPr>
              <a:t>각 업무이 대한 </a:t>
            </a:r>
            <a:r>
              <a:rPr lang="ko-KR" altLang="en-US" sz="1050">
                <a:solidFill>
                  <a:prstClr val="black"/>
                </a:solidFill>
              </a:rPr>
              <a:t>일정이 표시된 간트차트 출력</a:t>
            </a:r>
            <a:endParaRPr lang="en-US" altLang="ko-KR" sz="1050" dirty="0">
              <a:solidFill>
                <a:prstClr val="black"/>
              </a:solidFill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475126" y="181691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6" y="2150967"/>
            <a:ext cx="5323983" cy="33892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6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3" y="1943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91843" y="1549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업무 리스트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15086" y="3160763"/>
          <a:ext cx="3780354" cy="2012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730"/>
                <a:gridCol w="1479535"/>
                <a:gridCol w="786316"/>
                <a:gridCol w="967773"/>
              </a:tblGrid>
              <a:tr h="3975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업무 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종료일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결재 여부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37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51874" y="5651560"/>
          <a:ext cx="112473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733"/>
                <a:gridCol w="371999"/>
                <a:gridCol w="371999"/>
              </a:tblGrid>
              <a:tr h="264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382337" y="1734328"/>
            <a:ext cx="5013103" cy="667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상단메</a:t>
            </a:r>
            <a:r>
              <a:rPr lang="ko-KR" altLang="en-US" dirty="0">
                <a:solidFill>
                  <a:prstClr val="black"/>
                </a:solidFill>
              </a:rPr>
              <a:t>뉴</a:t>
            </a: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382337" y="2415786"/>
          <a:ext cx="1039287" cy="380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7"/>
              </a:tblGrid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04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65507" y="995314"/>
            <a:ext cx="2038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업무명 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명 입력해서 검색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14240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9630" y="1532639"/>
            <a:ext cx="1747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종료일 표시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48616" y="31366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69630" y="1888524"/>
            <a:ext cx="2298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표시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85448" y="5327922"/>
            <a:ext cx="986253" cy="333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16"/>
          <p:cNvSpPr/>
          <p:nvPr/>
        </p:nvSpPr>
        <p:spPr>
          <a:xfrm>
            <a:off x="6383601" y="24021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4" name="직사각형 16"/>
          <p:cNvSpPr/>
          <p:nvPr/>
        </p:nvSpPr>
        <p:spPr>
          <a:xfrm>
            <a:off x="4061855" y="533676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9630" y="2328513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PM / </a:t>
            </a:r>
            <a:r>
              <a:rPr lang="ko-KR" altLang="en-US" sz="1100" dirty="0" smtClean="0">
                <a:solidFill>
                  <a:prstClr val="black"/>
                </a:solidFill>
              </a:rPr>
              <a:t>관리자 권한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9155" y="2572677"/>
            <a:ext cx="1117108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73746" y="2572677"/>
            <a:ext cx="677325" cy="326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검색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850510" y="25990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16"/>
          <p:cNvSpPr/>
          <p:nvPr/>
        </p:nvSpPr>
        <p:spPr>
          <a:xfrm>
            <a:off x="382337" y="179424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7" name="직사각형 16"/>
          <p:cNvSpPr/>
          <p:nvPr/>
        </p:nvSpPr>
        <p:spPr>
          <a:xfrm>
            <a:off x="6391843" y="28618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69630" y="2793398"/>
            <a:ext cx="2190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메뉴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리스트 이동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채팅 </a:t>
            </a:r>
            <a:r>
              <a:rPr lang="en-US" altLang="ko-KR" sz="1100" dirty="0" smtClean="0">
                <a:solidFill>
                  <a:prstClr val="black"/>
                </a:solidFill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</a:rPr>
              <a:t>개인정</a:t>
            </a:r>
            <a:r>
              <a:rPr lang="ko-KR" altLang="en-US" sz="1100" dirty="0">
                <a:solidFill>
                  <a:prstClr val="black"/>
                </a:solidFill>
              </a:rPr>
              <a:t>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2482598" y="56618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6395965" y="336710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9630" y="3245246"/>
            <a:ext cx="2190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개수에 따른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블록 생성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75372" y="9159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87720" y="152434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4603" y="1091003"/>
            <a:ext cx="1323825" cy="3154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black"/>
                </a:solidFill>
              </a:rPr>
              <a:t>글번호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4602" y="1460075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04602" y="2785635"/>
            <a:ext cx="4785465" cy="9862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내용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04603" y="4589812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결재여부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08518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7359" y="5476756"/>
            <a:ext cx="3907939" cy="6098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반려사유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8199" y="2278353"/>
            <a:ext cx="4801868" cy="383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 </a:t>
            </a:r>
            <a:r>
              <a:rPr lang="en-US" altLang="ko-KR" sz="1200" dirty="0" smtClean="0">
                <a:solidFill>
                  <a:prstClr val="black"/>
                </a:solidFill>
              </a:rPr>
              <a:t>~ </a:t>
            </a:r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5506" y="747883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 진행도 저장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진행도 기준에 따라 담당자가 직접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89222" y="1372111"/>
            <a:ext cx="2245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결재 여부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진행률이 </a:t>
            </a:r>
            <a:r>
              <a:rPr lang="en-US" altLang="ko-KR" sz="1100" dirty="0" smtClean="0">
                <a:solidFill>
                  <a:prstClr val="black"/>
                </a:solidFill>
              </a:rPr>
              <a:t>100</a:t>
            </a:r>
            <a:r>
              <a:rPr lang="ko-KR" altLang="en-US" sz="1100" dirty="0" smtClean="0">
                <a:solidFill>
                  <a:prstClr val="black"/>
                </a:solidFill>
              </a:rPr>
              <a:t>이 되면 담당자가 결재 신청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신청 후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</a:t>
            </a:r>
            <a:r>
              <a:rPr lang="en-US" altLang="ko-KR" sz="1100" dirty="0" smtClean="0">
                <a:solidFill>
                  <a:prstClr val="black"/>
                </a:solidFill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</a:rPr>
              <a:t>결재완료 처리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0" name="직사각형 16"/>
          <p:cNvSpPr/>
          <p:nvPr/>
        </p:nvSpPr>
        <p:spPr>
          <a:xfrm>
            <a:off x="108673" y="50421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4" name="직사각형 16"/>
          <p:cNvSpPr/>
          <p:nvPr/>
        </p:nvSpPr>
        <p:spPr>
          <a:xfrm>
            <a:off x="6375372" y="23554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45" name="직사각형 16"/>
          <p:cNvSpPr/>
          <p:nvPr/>
        </p:nvSpPr>
        <p:spPr>
          <a:xfrm>
            <a:off x="1467592" y="56505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4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47675" y="80084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24693" y="1460075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824692" y="1091004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4600" y="1844582"/>
            <a:ext cx="1323825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24691" y="1844582"/>
            <a:ext cx="2480607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4602" y="3923824"/>
            <a:ext cx="3900697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진행도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02782" y="3923824"/>
            <a:ext cx="787285" cy="493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저장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4603" y="5042103"/>
            <a:ext cx="1251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진행</a:t>
            </a:r>
            <a:r>
              <a:rPr lang="ko-KR" altLang="en-US" sz="1200" dirty="0">
                <a:solidFill>
                  <a:prstClr val="black"/>
                </a:solidFill>
              </a:rPr>
              <a:t>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704774" y="4589812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1079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신청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56527" y="4587979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결재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256814" y="4580391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반려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51079" y="5042103"/>
            <a:ext cx="692509" cy="315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1" name="직사각형 16"/>
          <p:cNvSpPr/>
          <p:nvPr/>
        </p:nvSpPr>
        <p:spPr>
          <a:xfrm>
            <a:off x="1375082" y="40383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8672" y="457456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91935" y="2185471"/>
            <a:ext cx="20085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진행률 수정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업무 담당자가 업무 기준에 따라 진행률 수정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5" name="직사각형 16"/>
          <p:cNvSpPr/>
          <p:nvPr/>
        </p:nvSpPr>
        <p:spPr>
          <a:xfrm>
            <a:off x="6375371" y="3087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91935" y="2929299"/>
            <a:ext cx="21303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반려 사유 등록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반려 처리시에만 </a:t>
            </a:r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이 반려 사유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423949" y="5464373"/>
            <a:ext cx="787285" cy="622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90638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31201" y="6214440"/>
            <a:ext cx="673362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46626" y="6214440"/>
            <a:ext cx="1011274" cy="453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</a:t>
            </a:r>
            <a:r>
              <a:rPr lang="ko-KR" altLang="en-US" sz="1200" dirty="0">
                <a:solidFill>
                  <a:prstClr val="black"/>
                </a:solidFill>
              </a:rPr>
              <a:t>록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6387719" y="379180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1935" y="3666154"/>
            <a:ext cx="2130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업무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수정 삭제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해당 업무 업무명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담당자 </a:t>
            </a:r>
            <a:r>
              <a:rPr lang="en-US" altLang="ko-KR" sz="1100" dirty="0">
                <a:solidFill>
                  <a:prstClr val="black"/>
                </a:solidFill>
              </a:rPr>
              <a:t>/ </a:t>
            </a:r>
            <a:r>
              <a:rPr lang="ko-KR" altLang="en-US" sz="1100" dirty="0">
                <a:solidFill>
                  <a:prstClr val="black"/>
                </a:solidFill>
              </a:rPr>
              <a:t>업무 내용 수정이나 업무삭제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4" name="직사각형 16"/>
          <p:cNvSpPr/>
          <p:nvPr/>
        </p:nvSpPr>
        <p:spPr>
          <a:xfrm>
            <a:off x="3041498" y="62266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95185" y="159755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577" y="770966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업무 작</a:t>
            </a:r>
            <a:r>
              <a:rPr lang="ko-KR" altLang="en-US" sz="1200" dirty="0">
                <a:solidFill>
                  <a:prstClr val="black"/>
                </a:solidFill>
              </a:rPr>
              <a:t>성</a:t>
            </a:r>
            <a:endParaRPr lang="en-US" altLang="ko-KR" sz="12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65506" y="946228"/>
            <a:ext cx="223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시작일 마감일 설정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Datepicker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이용한 날짜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61573" y="1514121"/>
            <a:ext cx="1747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prstClr val="black"/>
                </a:solidFill>
              </a:rPr>
              <a:t>첨부 파일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파일 선택 후 등록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7739" y="545367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1263" y="1047965"/>
            <a:ext cx="100901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51263" y="1395638"/>
            <a:ext cx="369146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2795" y="2191881"/>
            <a:ext cx="3695920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5718" y="3947066"/>
            <a:ext cx="4565015" cy="12472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업무 상세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5717" y="5432717"/>
            <a:ext cx="11868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첨부 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58099" y="5432717"/>
            <a:ext cx="2380616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91116" y="5432717"/>
            <a:ext cx="729617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선</a:t>
            </a:r>
            <a:r>
              <a:rPr lang="ko-KR" altLang="en-US" sz="1200" dirty="0">
                <a:solidFill>
                  <a:prstClr val="black"/>
                </a:solidFill>
              </a:rPr>
              <a:t>택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680896" y="6131986"/>
            <a:ext cx="1104899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1264" y="1826707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상위업무번호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264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1264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시작일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81196" y="3010297"/>
            <a:ext cx="2139537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196" y="2645123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마감일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718" y="3464171"/>
            <a:ext cx="1599055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담당자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202719" y="3464170"/>
            <a:ext cx="2818014" cy="3339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50964" y="6131986"/>
            <a:ext cx="1069770" cy="46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153744" y="26800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6779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215448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6066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직원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1982" y="1612959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2158892"/>
            <a:ext cx="2378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sz="1100" dirty="0" smtClean="0">
                <a:solidFill>
                  <a:prstClr val="black"/>
                </a:solidFill>
              </a:rPr>
              <a:t> 처리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한 페이지에 볼 데이터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직책           부서명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               권한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91476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93124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93536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85710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84886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89005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88141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88787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99516" y="2671805"/>
            <a:ext cx="1902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검색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- select box(</a:t>
            </a:r>
            <a:r>
              <a:rPr lang="ko-KR" altLang="en-US" sz="1100" dirty="0" smtClean="0">
                <a:solidFill>
                  <a:prstClr val="black"/>
                </a:solidFill>
              </a:rPr>
              <a:t>구분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input(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텍스트입력</a:t>
            </a:r>
            <a:r>
              <a:rPr lang="en-US" altLang="ko-KR" sz="1100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6586" y="5725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2406460" y="16216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19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4142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82496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5014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CEO, CTO, HR, PM 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 설정 상세 페이지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5644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권한 설정버튼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5" y="1829375"/>
            <a:ext cx="2189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prstClr val="black"/>
                </a:solidFill>
              </a:rPr>
              <a:t>PM</a:t>
            </a:r>
            <a:r>
              <a:rPr lang="ko-KR" altLang="en-US" sz="1100" dirty="0" smtClean="0">
                <a:solidFill>
                  <a:prstClr val="black"/>
                </a:solidFill>
              </a:rPr>
              <a:t>설정 시 프로젝트 할당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DB</a:t>
            </a:r>
            <a:r>
              <a:rPr lang="ko-KR" altLang="en-US" sz="1100" dirty="0" smtClean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상세정보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9516" y="2408190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권한설정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218569" y="448550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218569" y="4885039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1687916" y="6264388"/>
            <a:ext cx="873898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CEO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619479" y="6264388"/>
            <a:ext cx="860067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CTO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3546922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HR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439255" y="6268854"/>
            <a:ext cx="82643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설정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0989" y="4117430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권한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8426" y="452600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프로젝트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1    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3118006" y="4544455"/>
            <a:ext cx="158646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프로젝트번호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486" y="60915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2915271" y="437164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92" name="직사각형 16"/>
          <p:cNvSpPr/>
          <p:nvPr/>
        </p:nvSpPr>
        <p:spPr>
          <a:xfrm>
            <a:off x="5169945" y="608955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15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추가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사원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추가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팀원삭제이동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추가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팀원 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직책        부서명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핸드폰            권한           선택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5148647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516512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5169240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5090981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508274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512393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5115293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5121759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561229" y="236761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" name="타원 1"/>
          <p:cNvSpPr/>
          <p:nvPr/>
        </p:nvSpPr>
        <p:spPr>
          <a:xfrm>
            <a:off x="5774724" y="2549360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78841" y="2841805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74719" y="3126013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78836" y="3418459"/>
            <a:ext cx="148281" cy="152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25026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팀원추가이동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72627" y="6298706"/>
            <a:ext cx="652873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삭제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94856" y="61270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2" name="직사각형 16"/>
          <p:cNvSpPr/>
          <p:nvPr/>
        </p:nvSpPr>
        <p:spPr>
          <a:xfrm>
            <a:off x="3841463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9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6391840" y="21424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73743" y="1432926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radio </a:t>
            </a:r>
            <a:r>
              <a:rPr lang="ko-KR" altLang="en-US" sz="1100" dirty="0" smtClean="0">
                <a:solidFill>
                  <a:prstClr val="black"/>
                </a:solidFill>
              </a:rPr>
              <a:t>팀원 선택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73743" y="1779151"/>
            <a:ext cx="2287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선택 직원 팀원 삭제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73743" y="2135954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팀원 삭제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2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사원등록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r>
              <a:rPr lang="en-US" altLang="ko-KR" sz="1200" dirty="0" smtClean="0">
                <a:solidFill>
                  <a:prstClr val="black"/>
                </a:solidFill>
              </a:rPr>
              <a:t>/</a:t>
            </a:r>
            <a:r>
              <a:rPr lang="ko-KR" altLang="en-US" sz="1200" dirty="0" smtClean="0">
                <a:solidFill>
                  <a:prstClr val="black"/>
                </a:solidFill>
              </a:rPr>
              <a:t>퇴사 처리 리스트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516" y="144831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더블클릭 시 상세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9516" y="1779947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사원등록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직원 리스트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281" y="1775539"/>
            <a:ext cx="9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사원목록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572125" y="1770906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구분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75821" y="1770906"/>
            <a:ext cx="203474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1806" y="1770906"/>
            <a:ext cx="684766" cy="2816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Search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8281" y="2142439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0629" y="2484310"/>
            <a:ext cx="5955957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281" y="2191867"/>
            <a:ext cx="5968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사원번호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</a:rPr>
              <a:t>               </a:t>
            </a:r>
            <a:r>
              <a:rPr lang="ko-KR" altLang="en-US" sz="1000" dirty="0" smtClean="0">
                <a:solidFill>
                  <a:prstClr val="black"/>
                </a:solidFill>
              </a:rPr>
              <a:t>이름               직책               부서명              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sz="1000" dirty="0" smtClean="0">
                <a:solidFill>
                  <a:prstClr val="black"/>
                </a:solidFill>
              </a:rPr>
              <a:t>                핸드폰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273627" y="4563759"/>
            <a:ext cx="1688757" cy="296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23474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622448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958341" y="4580234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292938" y="4584352"/>
            <a:ext cx="0" cy="27184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64012" y="4506093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black"/>
                </a:solidFill>
              </a:rPr>
              <a:t>&lt;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8750" y="4497855"/>
            <a:ext cx="354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&gt;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41313" y="453904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1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985630" y="4530405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2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12277" y="4536871"/>
            <a:ext cx="35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prstClr val="black"/>
                </a:solidFill>
              </a:rPr>
              <a:t>3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6" name="직사각형 16"/>
          <p:cNvSpPr/>
          <p:nvPr/>
        </p:nvSpPr>
        <p:spPr>
          <a:xfrm>
            <a:off x="117740" y="15318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91" y="2764816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44829" y="3344329"/>
            <a:ext cx="5955957" cy="29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0218" y="249222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873529" y="6304810"/>
            <a:ext cx="114919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사원등록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46" name="직사각형 16"/>
          <p:cNvSpPr/>
          <p:nvPr/>
        </p:nvSpPr>
        <p:spPr>
          <a:xfrm>
            <a:off x="4689966" y="61542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 등록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등록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- input </a:t>
            </a:r>
            <a:r>
              <a:rPr lang="ko-KR" altLang="en-US" sz="1100" dirty="0" smtClean="0">
                <a:solidFill>
                  <a:prstClr val="black"/>
                </a:solidFill>
              </a:rPr>
              <a:t>텍스트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48281" y="1664746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취소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96715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등록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8209" y="149641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844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16"/>
          <p:cNvSpPr/>
          <p:nvPr/>
        </p:nvSpPr>
        <p:spPr>
          <a:xfrm>
            <a:off x="6383603" y="10479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91841" y="177553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387720" y="140071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227" y="772093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인사관리자 사원정보 수정 및 퇴사처리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7268" y="1407012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퇴사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submit </a:t>
            </a:r>
            <a:r>
              <a:rPr lang="ko-KR" altLang="en-US" sz="1100" dirty="0" smtClean="0">
                <a:solidFill>
                  <a:prstClr val="black"/>
                </a:solidFill>
              </a:rPr>
              <a:t>기능 버튼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73743" y="104796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사원정보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등록된 데이터 받기 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3743" y="1774725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처리 버튼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en-US" altLang="ko-KR" sz="1100" dirty="0">
                <a:solidFill>
                  <a:prstClr val="black"/>
                </a:solidFill>
              </a:rPr>
              <a:t>submit </a:t>
            </a:r>
            <a:r>
              <a:rPr lang="ko-KR" altLang="en-US" sz="1100" dirty="0">
                <a:solidFill>
                  <a:prstClr val="black"/>
                </a:solidFill>
              </a:rPr>
              <a:t>기능 버튼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48281" y="1667535"/>
            <a:ext cx="5955957" cy="4999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8280" y="1775539"/>
            <a:ext cx="128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&gt;</a:t>
            </a:r>
            <a:r>
              <a:rPr lang="ko-KR" altLang="en-US" sz="1200" dirty="0" smtClean="0">
                <a:solidFill>
                  <a:prstClr val="black"/>
                </a:solidFill>
              </a:rPr>
              <a:t>사원정보 입력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8569" y="251254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18569" y="2912076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8569" y="3311611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18569" y="3686433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18569" y="4085968"/>
            <a:ext cx="58115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5347868" y="6262361"/>
            <a:ext cx="657101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이전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572001" y="6268854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807" y="2136338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5044" y="254600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부서명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282" y="2944226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직책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281" y="3311611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핸드폰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74" y="3701699"/>
            <a:ext cx="10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이메일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59882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6520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755543" y="2971028"/>
            <a:ext cx="918534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직책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55542" y="2560422"/>
            <a:ext cx="918535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부서 선택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71180" y="6273291"/>
            <a:ext cx="668972" cy="2816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black"/>
                </a:solidFill>
              </a:rPr>
              <a:t>퇴사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8" name="직사각형 16"/>
          <p:cNvSpPr/>
          <p:nvPr/>
        </p:nvSpPr>
        <p:spPr>
          <a:xfrm>
            <a:off x="216596" y="14951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1   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23196" y="606681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540481" y="23805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5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6956" y="279706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prstClr val="white"/>
                </a:solidFill>
              </a:rPr>
              <a:t>6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7378" y="214325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4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69280" y="2142438"/>
            <a:ext cx="1902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이전 페이지 이동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  - </a:t>
            </a:r>
            <a:r>
              <a:rPr lang="ko-KR" altLang="en-US" sz="1100" dirty="0" smtClean="0">
                <a:solidFill>
                  <a:prstClr val="black"/>
                </a:solidFill>
              </a:rPr>
              <a:t>페이지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391841" y="25091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5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3742" y="2508312"/>
            <a:ext cx="2247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부서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 smtClean="0">
                <a:solidFill>
                  <a:prstClr val="black"/>
                </a:solidFill>
              </a:rPr>
              <a:t>    - </a:t>
            </a:r>
            <a:r>
              <a:rPr lang="en-US" altLang="ko-KR" sz="1100" dirty="0">
                <a:solidFill>
                  <a:prstClr val="black"/>
                </a:solidFill>
              </a:rPr>
              <a:t>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 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395617" y="306040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prstClr val="white"/>
                </a:solidFill>
              </a:rPr>
              <a:t>6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77519" y="3059590"/>
            <a:ext cx="2301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</a:rPr>
              <a:t>수정 할 직책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    - select box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100" dirty="0" smtClean="0">
                <a:solidFill>
                  <a:prstClr val="black"/>
                </a:solidFill>
              </a:rPr>
              <a:t> - </a:t>
            </a:r>
            <a:r>
              <a:rPr lang="en-US" altLang="ko-KR" sz="1100" dirty="0">
                <a:solidFill>
                  <a:prstClr val="black"/>
                </a:solidFill>
              </a:rPr>
              <a:t>DB</a:t>
            </a:r>
            <a:r>
              <a:rPr lang="ko-KR" altLang="en-US" sz="1100" dirty="0">
                <a:solidFill>
                  <a:prstClr val="black"/>
                </a:solidFill>
              </a:rPr>
              <a:t>에서 데이터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  <a:p>
            <a:endParaRPr lang="ko-KR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82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CEO / CTO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60000"/>
            <a:ext cx="5579532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320000"/>
            <a:ext cx="55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863888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241369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2410295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164" y="4022967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P</a:t>
            </a:r>
            <a:r>
              <a:rPr lang="en-US" altLang="ko-KR" sz="1200" dirty="0" smtClean="0">
                <a:solidFill>
                  <a:prstClr val="black"/>
                </a:solidFill>
              </a:rPr>
              <a:t>roject</a:t>
            </a:r>
            <a:r>
              <a:rPr lang="ko-KR" altLang="en-US" sz="1200" dirty="0" smtClean="0">
                <a:solidFill>
                  <a:prstClr val="black"/>
                </a:solidFill>
              </a:rPr>
              <a:t>명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prstClr val="black"/>
                </a:solidFill>
              </a:rPr>
              <a:t>PM </a:t>
            </a:r>
            <a:r>
              <a:rPr lang="ko-KR" altLang="en-US" sz="1200" dirty="0" smtClean="0">
                <a:solidFill>
                  <a:prstClr val="black"/>
                </a:solidFill>
              </a:rPr>
              <a:t>직책 이름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0642" y="4572769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641" y="4569374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641" y="2823643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8493" y="4959409"/>
            <a:ext cx="5503351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프로젝트 상세 표시 위한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각종 차트 영역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246463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진행 정도에 따른 게이지 변경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275488"/>
            <a:ext cx="2694495" cy="769441"/>
            <a:chOff x="6383603" y="999325"/>
            <a:chExt cx="2694495" cy="769441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각종 차트 영역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상세 내용을 한 페이지에 확인할 수 있도록 각종 차트를 구현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16"/>
          <p:cNvSpPr/>
          <p:nvPr/>
        </p:nvSpPr>
        <p:spPr>
          <a:xfrm>
            <a:off x="153435" y="18927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3434" y="258777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0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PM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mtClean="0">
                <a:solidFill>
                  <a:prstClr val="black"/>
                </a:solidFill>
              </a:rPr>
              <a:t>팀원 </a:t>
            </a:r>
            <a:r>
              <a:rPr lang="ko-KR" altLang="en-US" sz="1200">
                <a:solidFill>
                  <a:prstClr val="black"/>
                </a:solidFill>
              </a:rPr>
              <a:t>명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83603" y="1378267"/>
            <a:ext cx="2694495" cy="430887"/>
            <a:chOff x="6383603" y="999325"/>
            <a:chExt cx="2694495" cy="430887"/>
          </a:xfrm>
        </p:grpSpPr>
        <p:sp>
          <p:nvSpPr>
            <p:cNvPr id="2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380359" y="2514384"/>
            <a:ext cx="2694495" cy="430887"/>
            <a:chOff x="6383603" y="999325"/>
            <a:chExt cx="2694495" cy="430887"/>
          </a:xfrm>
        </p:grpSpPr>
        <p:sp>
          <p:nvSpPr>
            <p:cNvPr id="2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팀원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팀원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26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9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605" y="580298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67705"/>
            <a:ext cx="617834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70" y="1381269"/>
            <a:ext cx="554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Project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</a:rPr>
              <a:t>전체 진행률                                                                                                             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648" y="1931071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647" y="1927676"/>
            <a:ext cx="5503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prstClr val="black"/>
                </a:solidFill>
              </a:rPr>
              <a:t>Project </a:t>
            </a: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4" y="1675807"/>
            <a:ext cx="540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3240000"/>
            <a:ext cx="3960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4320000"/>
            <a:ext cx="3960000" cy="1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00" y="5400000"/>
            <a:ext cx="3960000" cy="2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68000" y="324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8000" y="432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8000" y="5400000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업</a:t>
            </a:r>
            <a:r>
              <a:rPr lang="ko-KR" altLang="en-US" sz="1200" dirty="0">
                <a:solidFill>
                  <a:prstClr val="black"/>
                </a:solidFill>
              </a:rPr>
              <a:t>무</a:t>
            </a:r>
            <a:r>
              <a:rPr lang="ko-KR" altLang="en-US" sz="1200" dirty="0" smtClean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44000" y="349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4000" y="457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4000" y="5652000"/>
            <a:ext cx="39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smtClean="0">
                <a:solidFill>
                  <a:prstClr val="black"/>
                </a:solidFill>
              </a:rPr>
              <a:t>시작일                                                                                   종료일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383603" y="1477121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프로젝트의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9" y="2852135"/>
            <a:ext cx="2694495" cy="430887"/>
            <a:chOff x="6383603" y="1007563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1007563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업무 별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게이지바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업무 별 진행 정도 표시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41823" y="137787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68715" y="31058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8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5" y="1075037"/>
            <a:ext cx="8962769" cy="5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21501" y="2786332"/>
            <a:ext cx="3820145" cy="1337094"/>
          </a:xfrm>
          <a:prstGeom prst="rect">
            <a:avLst/>
          </a:prstGeom>
          <a:solidFill>
            <a:srgbClr val="FDBBC1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46385" y="2950565"/>
            <a:ext cx="4570377" cy="1107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prstClr val="black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en-US" altLang="ko-KR" sz="4800" dirty="0">
              <a:solidFill>
                <a:prstClr val="black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 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6" y="1850433"/>
            <a:ext cx="2508114" cy="9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98143" y="2564403"/>
            <a:ext cx="4528868" cy="1162208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398143" y="2564402"/>
            <a:ext cx="4459857" cy="1093198"/>
          </a:xfrm>
          <a:prstGeom prst="rect">
            <a:avLst/>
          </a:prstGeom>
          <a:solidFill>
            <a:srgbClr val="FDBBC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322" y="2866983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27011" y="3508569"/>
            <a:ext cx="69874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1957" y="2564402"/>
            <a:ext cx="1156186" cy="36488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endParaRPr lang="ko-KR" altLang="en-US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100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로그인 </a:t>
            </a:r>
            <a:r>
              <a:rPr lang="en-US" altLang="ko-KR" sz="1100" dirty="0" smtClean="0">
                <a:solidFill>
                  <a:prstClr val="black"/>
                </a:solidFill>
              </a:rPr>
              <a:t>&amp;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메인화면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166718" y="1883138"/>
            <a:ext cx="1727472" cy="823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회사명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51610" y="3388093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151610" y="394145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151610" y="4702346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51610" y="5196768"/>
            <a:ext cx="1806944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154766" y="4440645"/>
            <a:ext cx="1074465" cy="18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저장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156990" y="5667862"/>
            <a:ext cx="1006339" cy="194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0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192068" y="5659624"/>
            <a:ext cx="1026228" cy="225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비밀번호 </a:t>
            </a:r>
            <a:r>
              <a:rPr lang="ko-KR" altLang="en-US" sz="1000" dirty="0" smtClean="0">
                <a:solidFill>
                  <a:prstClr val="black"/>
                </a:solidFill>
              </a:rPr>
              <a:t>찾기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37253" y="279322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Project Management System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16"/>
          <p:cNvSpPr/>
          <p:nvPr/>
        </p:nvSpPr>
        <p:spPr>
          <a:xfrm>
            <a:off x="1784056" y="21412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81488" y="344601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7" name="직사각형 16"/>
          <p:cNvSpPr/>
          <p:nvPr/>
        </p:nvSpPr>
        <p:spPr>
          <a:xfrm>
            <a:off x="1781488" y="40004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784055" y="283630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9" name="직사각형 16"/>
          <p:cNvSpPr/>
          <p:nvPr/>
        </p:nvSpPr>
        <p:spPr>
          <a:xfrm>
            <a:off x="1786738" y="441688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0" name="직사각형 16"/>
          <p:cNvSpPr/>
          <p:nvPr/>
        </p:nvSpPr>
        <p:spPr>
          <a:xfrm>
            <a:off x="1781488" y="476327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1" name="직사각형 16"/>
          <p:cNvSpPr/>
          <p:nvPr/>
        </p:nvSpPr>
        <p:spPr>
          <a:xfrm>
            <a:off x="1781487" y="52620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7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sp>
        <p:nvSpPr>
          <p:cNvPr id="42" name="직사각형 16"/>
          <p:cNvSpPr/>
          <p:nvPr/>
        </p:nvSpPr>
        <p:spPr>
          <a:xfrm>
            <a:off x="1781487" y="562883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8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회사명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380359" y="1550554"/>
            <a:ext cx="2694495" cy="430887"/>
            <a:chOff x="6383603" y="999325"/>
            <a:chExt cx="2694495" cy="430887"/>
          </a:xfrm>
        </p:grpSpPr>
        <p:sp>
          <p:nvSpPr>
            <p:cNvPr id="4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P.M.S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80356" y="2105030"/>
            <a:ext cx="2694495" cy="430887"/>
            <a:chOff x="6383603" y="999325"/>
            <a:chExt cx="2694495" cy="430887"/>
          </a:xfrm>
        </p:grpSpPr>
        <p:sp>
          <p:nvSpPr>
            <p:cNvPr id="5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80356" y="2656259"/>
            <a:ext cx="2694495" cy="430887"/>
            <a:chOff x="6383603" y="999325"/>
            <a:chExt cx="2694495" cy="430887"/>
          </a:xfrm>
        </p:grpSpPr>
        <p:sp>
          <p:nvSpPr>
            <p:cNvPr id="5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377112" y="3178310"/>
            <a:ext cx="2694495" cy="430887"/>
            <a:chOff x="6383603" y="999325"/>
            <a:chExt cx="2694495" cy="430887"/>
          </a:xfrm>
        </p:grpSpPr>
        <p:sp>
          <p:nvSpPr>
            <p:cNvPr id="5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저장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체크박스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83603" y="4848627"/>
            <a:ext cx="2694495" cy="430887"/>
            <a:chOff x="6383603" y="999325"/>
            <a:chExt cx="2694495" cy="430887"/>
          </a:xfrm>
        </p:grpSpPr>
        <p:sp>
          <p:nvSpPr>
            <p:cNvPr id="5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8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375763" y="4276220"/>
            <a:ext cx="2694495" cy="430887"/>
            <a:chOff x="6383603" y="999325"/>
            <a:chExt cx="2694495" cy="430887"/>
          </a:xfrm>
        </p:grpSpPr>
        <p:sp>
          <p:nvSpPr>
            <p:cNvPr id="6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7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383603" y="3721169"/>
            <a:ext cx="2694495" cy="430887"/>
            <a:chOff x="6383603" y="999325"/>
            <a:chExt cx="2694495" cy="430887"/>
          </a:xfrm>
        </p:grpSpPr>
        <p:sp>
          <p:nvSpPr>
            <p:cNvPr id="6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 버튼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로그인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사원정보의 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이메일로</a:t>
            </a:r>
            <a:r>
              <a:rPr lang="ko-KR" altLang="en-US" sz="1100" dirty="0">
                <a:solidFill>
                  <a:prstClr val="black"/>
                </a:solidFill>
              </a:rPr>
              <a:t> 사원번호 찾기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46288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1162" y="3289850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41162" y="4125415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41162" y="4676891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확인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5055" y="2974151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이름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45055" y="3810430"/>
            <a:ext cx="745943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819695" y="24490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19695" y="4220399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819695" y="47718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819695" y="338483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일치하는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7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일치하는 사원번호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1718" y="2305042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5084" y="2922525"/>
            <a:ext cx="981034" cy="343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828341" y="3361805"/>
            <a:ext cx="2419556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3581" y="397700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5077" y="453988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5" name="직사각형 16"/>
          <p:cNvSpPr/>
          <p:nvPr/>
        </p:nvSpPr>
        <p:spPr>
          <a:xfrm>
            <a:off x="3904029" y="240780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04029" y="405802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8" name="직사각형 16"/>
          <p:cNvSpPr/>
          <p:nvPr/>
        </p:nvSpPr>
        <p:spPr>
          <a:xfrm>
            <a:off x="3904029" y="462657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04029" y="332712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출력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일치하는 사원번호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2571962"/>
            <a:ext cx="2694495" cy="430887"/>
            <a:chOff x="6383603" y="1028509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1028509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 smtClean="0">
                  <a:solidFill>
                    <a:prstClr val="black"/>
                  </a:solidFill>
                </a:rPr>
                <a:t>메인화면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0356" y="3152374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6" y="772093"/>
            <a:ext cx="467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 err="1">
                <a:solidFill>
                  <a:prstClr val="black"/>
                </a:solidFill>
              </a:rPr>
              <a:t>이메일이</a:t>
            </a:r>
            <a:r>
              <a:rPr lang="ko-KR" altLang="en-US" sz="1100" dirty="0">
                <a:solidFill>
                  <a:prstClr val="black"/>
                </a:solidFill>
              </a:rPr>
              <a:t> 일치하면 비밀번호 </a:t>
            </a:r>
            <a:r>
              <a:rPr lang="ko-KR" altLang="en-US" sz="1100" dirty="0" smtClean="0">
                <a:solidFill>
                  <a:prstClr val="black"/>
                </a:solidFill>
              </a:rPr>
              <a:t>재설정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77148" y="1870114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34934" y="27266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4934" y="4513132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r>
              <a:rPr lang="ko-KR" altLang="en-US" sz="1100" dirty="0">
                <a:solidFill>
                  <a:prstClr val="black"/>
                </a:solidFill>
              </a:rPr>
              <a:t> 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34934" y="5320589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41142" y="2410992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41142" y="4198147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34934" y="3625238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41142" y="3309539"/>
            <a:ext cx="989608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7546" y="5003289"/>
            <a:ext cx="1439453" cy="239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인증번호 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42901" y="4989701"/>
            <a:ext cx="898337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전송</a:t>
            </a:r>
            <a:r>
              <a:rPr lang="en-US" altLang="ko-KR" sz="1100" dirty="0" smtClean="0">
                <a:solidFill>
                  <a:prstClr val="black"/>
                </a:solidFill>
              </a:rPr>
              <a:t>/</a:t>
            </a:r>
            <a:r>
              <a:rPr lang="ko-KR" altLang="en-US" sz="1100" dirty="0" smtClean="0">
                <a:solidFill>
                  <a:prstClr val="black"/>
                </a:solidFill>
              </a:rPr>
              <a:t>인증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16"/>
          <p:cNvSpPr/>
          <p:nvPr/>
        </p:nvSpPr>
        <p:spPr>
          <a:xfrm>
            <a:off x="4006905" y="197709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006903" y="361230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8" name="직사각형 16"/>
          <p:cNvSpPr/>
          <p:nvPr/>
        </p:nvSpPr>
        <p:spPr>
          <a:xfrm>
            <a:off x="4006902" y="449398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006904" y="273144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4006795" y="4975430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1" name="직사각형 16"/>
          <p:cNvSpPr/>
          <p:nvPr/>
        </p:nvSpPr>
        <p:spPr>
          <a:xfrm>
            <a:off x="4006794" y="540834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4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5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9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ko-KR" altLang="en-US" sz="1100" dirty="0">
                <a:solidFill>
                  <a:prstClr val="black"/>
                </a:solidFill>
              </a:rPr>
              <a:t>비밀번호 변경하기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82548" y="2291636"/>
            <a:ext cx="1589103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비밀번호 찾기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40334" y="3252713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0334" y="4107734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 재입력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0334" y="465921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변경하기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6814" y="2937014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비밀번호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36814" y="3792749"/>
            <a:ext cx="1361285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새 </a:t>
            </a:r>
            <a:r>
              <a:rPr lang="ko-KR" altLang="en-US" sz="1100">
                <a:solidFill>
                  <a:prstClr val="black"/>
                </a:solidFill>
              </a:rPr>
              <a:t>비밀번호 확인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29318" y="236480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33035" y="4081181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29317" y="471629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31414" y="322936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3573910"/>
            <a:ext cx="2694495" cy="600164"/>
            <a:chOff x="6383603" y="999325"/>
            <a:chExt cx="2694495" cy="600164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비밀번호 일치 여부 확인</a:t>
              </a:r>
              <a:endParaRPr lang="en-US" altLang="ko-KR" sz="1100" dirty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sz="1100" dirty="0">
                  <a:solidFill>
                    <a:prstClr val="black"/>
                  </a:solidFill>
                </a:rPr>
                <a:t>로그인 페이지 이동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확인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새 비밀번호 재입력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정규식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비밀번호찾기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6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사원번호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이름으로 회원 등록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56019" y="2338023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41573" y="3289850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41573" y="4125415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41573" y="4676891"/>
            <a:ext cx="240504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38056" y="2974151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8056" y="381043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이름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7" name="직사각형 16"/>
          <p:cNvSpPr/>
          <p:nvPr/>
        </p:nvSpPr>
        <p:spPr>
          <a:xfrm>
            <a:off x="3916857" y="2414165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16857" y="41854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9" name="직사각형 16"/>
          <p:cNvSpPr/>
          <p:nvPr/>
        </p:nvSpPr>
        <p:spPr>
          <a:xfrm>
            <a:off x="3916857" y="473695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16857" y="334991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3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380359" y="1550554"/>
            <a:ext cx="2694495" cy="769441"/>
            <a:chOff x="6383603" y="999325"/>
            <a:chExt cx="2694495" cy="769441"/>
          </a:xfrm>
        </p:grpSpPr>
        <p:sp>
          <p:nvSpPr>
            <p:cNvPr id="4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80356" y="2562234"/>
            <a:ext cx="2694495" cy="769441"/>
            <a:chOff x="6383603" y="999325"/>
            <a:chExt cx="2694495" cy="769441"/>
          </a:xfrm>
        </p:grpSpPr>
        <p:sp>
          <p:nvSpPr>
            <p:cNvPr id="4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380356" y="3599845"/>
            <a:ext cx="2694495" cy="600164"/>
            <a:chOff x="6383603" y="999325"/>
            <a:chExt cx="2694495" cy="600164"/>
          </a:xfrm>
        </p:grpSpPr>
        <p:sp>
          <p:nvSpPr>
            <p:cNvPr id="46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회원 등록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이름이 일치하면 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회원 등록 페이지로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-1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0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회원 등록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-2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회원 등록 정보 입력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08135" y="1483797"/>
            <a:ext cx="1444639" cy="457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회원 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37253" y="2433768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사원번호 출력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41148" y="2105180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사원번호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37253" y="324113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비밀번호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941148" y="2926152"/>
            <a:ext cx="934329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37253" y="5007679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 </a:t>
            </a:r>
            <a:r>
              <a:rPr lang="ko-KR" altLang="en-US" sz="1100" dirty="0">
                <a:solidFill>
                  <a:prstClr val="black"/>
                </a:solidFill>
              </a:rPr>
              <a:t>입력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33898" y="4692694"/>
            <a:ext cx="1314692" cy="25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희망 연락처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937253" y="3735667"/>
            <a:ext cx="2186402" cy="4249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비밀번호 재입력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48392" y="4216583"/>
            <a:ext cx="986707" cy="402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일치 확인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67152" y="5751158"/>
            <a:ext cx="2326605" cy="402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</a:rPr>
              <a:t>회원 </a:t>
            </a:r>
            <a:r>
              <a:rPr lang="ko-KR" altLang="en-US" sz="1100" dirty="0" smtClean="0">
                <a:solidFill>
                  <a:prstClr val="black"/>
                </a:solidFill>
              </a:rPr>
              <a:t>등록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05769" y="5498729"/>
            <a:ext cx="612667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핸드폰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1165" y="5494406"/>
            <a:ext cx="673934" cy="1876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prstClr val="black"/>
                </a:solidFill>
              </a:rPr>
              <a:t>이메일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38" name="직사각형 16"/>
          <p:cNvSpPr/>
          <p:nvPr/>
        </p:nvSpPr>
        <p:spPr>
          <a:xfrm>
            <a:off x="3848489" y="158177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48487" y="321699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0" name="직사각형 16"/>
          <p:cNvSpPr/>
          <p:nvPr/>
        </p:nvSpPr>
        <p:spPr>
          <a:xfrm>
            <a:off x="3995573" y="4811112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48488" y="2336127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16"/>
          <p:cNvSpPr/>
          <p:nvPr/>
        </p:nvSpPr>
        <p:spPr>
          <a:xfrm>
            <a:off x="3995466" y="529255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3" name="직사각형 16"/>
          <p:cNvSpPr/>
          <p:nvPr/>
        </p:nvSpPr>
        <p:spPr>
          <a:xfrm>
            <a:off x="3995465" y="572547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6</a:t>
            </a:r>
            <a:endParaRPr lang="en-US" altLang="ko-KR" sz="1100" b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비밀번호 찾기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380356" y="1547671"/>
            <a:ext cx="2694495" cy="769441"/>
            <a:chOff x="6383603" y="999325"/>
            <a:chExt cx="2694495" cy="769441"/>
          </a:xfrm>
        </p:grpSpPr>
        <p:sp>
          <p:nvSpPr>
            <p:cNvPr id="4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사원번호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380356" y="3573910"/>
            <a:ext cx="2694495" cy="769441"/>
            <a:chOff x="6383603" y="999325"/>
            <a:chExt cx="2694495" cy="769441"/>
          </a:xfrm>
        </p:grpSpPr>
        <p:sp>
          <p:nvSpPr>
            <p:cNvPr id="51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380356" y="4747710"/>
            <a:ext cx="2694495" cy="769441"/>
            <a:chOff x="6383603" y="999325"/>
            <a:chExt cx="2694495" cy="769441"/>
          </a:xfrm>
        </p:grpSpPr>
        <p:sp>
          <p:nvSpPr>
            <p:cNvPr id="54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인증번호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인증번호 전송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인증 버튼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380356" y="2558312"/>
            <a:ext cx="2694495" cy="769441"/>
            <a:chOff x="6383603" y="999325"/>
            <a:chExt cx="2694495" cy="769441"/>
          </a:xfrm>
        </p:grpSpPr>
        <p:sp>
          <p:nvSpPr>
            <p:cNvPr id="57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7268" y="999325"/>
              <a:ext cx="242083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이름 입력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텍스트 입력 받기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80356" y="5741133"/>
            <a:ext cx="2694495" cy="430887"/>
            <a:chOff x="6383603" y="999325"/>
            <a:chExt cx="2694495" cy="430887"/>
          </a:xfrm>
        </p:grpSpPr>
        <p:sp>
          <p:nvSpPr>
            <p:cNvPr id="60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6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변경하기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 변경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9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666" y="588611"/>
              <a:ext cx="6120680" cy="6158572"/>
            </a:xfrm>
            <a:prstGeom prst="rect">
              <a:avLst/>
            </a:prstGeom>
            <a:noFill/>
            <a:ln w="5715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218569" y="874220"/>
            <a:ext cx="72008" cy="72008"/>
          </a:xfrm>
          <a:prstGeom prst="ellipse">
            <a:avLst/>
          </a:prstGeom>
          <a:solidFill>
            <a:srgbClr val="FDBBC1"/>
          </a:solidFill>
          <a:ln>
            <a:solidFill>
              <a:srgbClr val="FE9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227" y="772093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프로젝트명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개인정보</a:t>
            </a:r>
            <a:r>
              <a:rPr lang="en-US" altLang="ko-KR" sz="1100" dirty="0">
                <a:solidFill>
                  <a:prstClr val="black"/>
                </a:solidFill>
              </a:rPr>
              <a:t> &amp; </a:t>
            </a:r>
            <a:r>
              <a:rPr lang="ko-KR" altLang="en-US" sz="1100" dirty="0">
                <a:solidFill>
                  <a:prstClr val="black"/>
                </a:solidFill>
              </a:rPr>
              <a:t>로그아웃 </a:t>
            </a:r>
            <a:r>
              <a:rPr lang="en-US" altLang="ko-KR" sz="1100" dirty="0">
                <a:solidFill>
                  <a:prstClr val="black"/>
                </a:solidFill>
              </a:rPr>
              <a:t>&amp; </a:t>
            </a:r>
            <a:r>
              <a:rPr lang="ko-KR" altLang="en-US" sz="1100" dirty="0">
                <a:solidFill>
                  <a:prstClr val="black"/>
                </a:solidFill>
              </a:rPr>
              <a:t>참여인원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7784"/>
          <a:stretch/>
        </p:blipFill>
        <p:spPr>
          <a:xfrm>
            <a:off x="1653869" y="1047965"/>
            <a:ext cx="2777237" cy="56254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15577" y="1351236"/>
            <a:ext cx="2249211" cy="123632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38238" y="1508446"/>
            <a:ext cx="1803888" cy="389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프로젝트 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8238" y="1976971"/>
            <a:ext cx="799422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개인정보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로그아웃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07776" y="1976971"/>
            <a:ext cx="934350" cy="471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참여인원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algn="ctr"/>
            <a:r>
              <a:rPr lang="en-US" altLang="ko-KR" sz="1100" dirty="0" smtClean="0">
                <a:solidFill>
                  <a:prstClr val="black"/>
                </a:solidFill>
              </a:rPr>
              <a:t>@@</a:t>
            </a:r>
            <a:r>
              <a:rPr lang="ko-KR" altLang="en-US" sz="1100" dirty="0" smtClean="0">
                <a:solidFill>
                  <a:prstClr val="black"/>
                </a:solidFill>
              </a:rPr>
              <a:t>명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35034" y="2714598"/>
            <a:ext cx="2249211" cy="373483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prstClr val="black"/>
                </a:solidFill>
              </a:rPr>
              <a:t>각 화면 내용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1" y="64239"/>
            <a:ext cx="5515583" cy="33976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화면설계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상단메뉴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383603" y="1592711"/>
            <a:ext cx="2694495" cy="600164"/>
            <a:chOff x="6383603" y="999325"/>
            <a:chExt cx="2694495" cy="600164"/>
          </a:xfrm>
        </p:grpSpPr>
        <p:sp>
          <p:nvSpPr>
            <p:cNvPr id="28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2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57268" y="999325"/>
              <a:ext cx="24208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참여하고 있는 프로젝트 명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팀원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팀장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80359" y="2396859"/>
            <a:ext cx="2694495" cy="1277273"/>
            <a:chOff x="6383603" y="999325"/>
            <a:chExt cx="2694495" cy="1277273"/>
          </a:xfrm>
        </p:grpSpPr>
        <p:sp>
          <p:nvSpPr>
            <p:cNvPr id="33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3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657268" y="999325"/>
              <a:ext cx="242083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개인정보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개인정보 페이지 이동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비밀번호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부서명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로그아웃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세션 정보 제거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화면으로 이동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380356" y="4079750"/>
            <a:ext cx="2694495" cy="1107996"/>
            <a:chOff x="6383603" y="999325"/>
            <a:chExt cx="2694495" cy="1107996"/>
          </a:xfrm>
        </p:grpSpPr>
        <p:sp>
          <p:nvSpPr>
            <p:cNvPr id="39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4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57268" y="999325"/>
              <a:ext cx="242083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참여 인원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프로젝트에 참여한 인원 중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로그인 된 인원 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클릭 하면 참여 인원의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정보 출력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팝업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  (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직책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희망연락처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380356" y="5526300"/>
            <a:ext cx="2694495" cy="430887"/>
            <a:chOff x="6383603" y="999325"/>
            <a:chExt cx="2694495" cy="430887"/>
          </a:xfrm>
        </p:grpSpPr>
        <p:sp>
          <p:nvSpPr>
            <p:cNvPr id="42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prstClr val="white"/>
                  </a:solidFill>
                </a:rPr>
                <a:t>5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</a:t>
              </a:r>
              <a:endParaRPr lang="en-US" altLang="ko-KR" sz="1100" dirty="0" smtClean="0">
                <a:solidFill>
                  <a:prstClr val="black"/>
                </a:solidFill>
              </a:endParaRP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각 화면 내용 출력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383603" y="999325"/>
            <a:ext cx="2694495" cy="430887"/>
            <a:chOff x="6383603" y="999325"/>
            <a:chExt cx="2694495" cy="430887"/>
          </a:xfrm>
        </p:grpSpPr>
        <p:sp>
          <p:nvSpPr>
            <p:cNvPr id="45" name="직사각형 16"/>
            <p:cNvSpPr/>
            <p:nvPr/>
          </p:nvSpPr>
          <p:spPr>
            <a:xfrm>
              <a:off x="6383603" y="1047965"/>
              <a:ext cx="273665" cy="26403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</a:rPr>
                <a:t>1</a:t>
              </a:r>
              <a:endParaRPr lang="ko-KR" altLang="en-US" sz="11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57268" y="999325"/>
              <a:ext cx="24208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prstClr val="black"/>
                  </a:solidFill>
                </a:rPr>
                <a:t>상단 메뉴</a:t>
              </a:r>
              <a:r>
                <a:rPr lang="en-US" altLang="ko-KR" sz="1100" dirty="0" smtClean="0">
                  <a:solidFill>
                    <a:prstClr val="black"/>
                  </a:solidFill>
                </a:rPr>
                <a:t> </a:t>
              </a:r>
            </a:p>
            <a:p>
              <a:r>
                <a:rPr lang="en-US" altLang="ko-KR" sz="1100" dirty="0" smtClean="0">
                  <a:solidFill>
                    <a:prstClr val="black"/>
                  </a:solidFill>
                </a:rPr>
                <a:t>- Include </a:t>
              </a:r>
              <a:r>
                <a:rPr lang="ko-KR" altLang="en-US" sz="1100" dirty="0" smtClean="0">
                  <a:solidFill>
                    <a:prstClr val="black"/>
                  </a:solidFill>
                </a:rPr>
                <a:t>사용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직사각형 16"/>
          <p:cNvSpPr/>
          <p:nvPr/>
        </p:nvSpPr>
        <p:spPr>
          <a:xfrm>
            <a:off x="1796758" y="1276324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8" name="직사각형 16"/>
          <p:cNvSpPr/>
          <p:nvPr/>
        </p:nvSpPr>
        <p:spPr>
          <a:xfrm>
            <a:off x="1941996" y="1561306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1931289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0" name="직사각형 16"/>
          <p:cNvSpPr/>
          <p:nvPr/>
        </p:nvSpPr>
        <p:spPr>
          <a:xfrm>
            <a:off x="3810086" y="2072388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1" name="직사각형 16"/>
          <p:cNvSpPr/>
          <p:nvPr/>
        </p:nvSpPr>
        <p:spPr>
          <a:xfrm>
            <a:off x="2264284" y="4089783"/>
            <a:ext cx="273665" cy="26403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dirty="0" smtClean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10783</Words>
  <Application>Microsoft Office PowerPoint</Application>
  <PresentationFormat>화면 슬라이드 쇼(4:3)</PresentationFormat>
  <Paragraphs>3255</Paragraphs>
  <Slides>219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17</vt:i4>
      </vt:variant>
      <vt:variant>
        <vt:lpstr>슬라이드 제목</vt:lpstr>
      </vt:variant>
      <vt:variant>
        <vt:i4>219</vt:i4>
      </vt:variant>
    </vt:vector>
  </HeadingPairs>
  <TitlesOfParts>
    <vt:vector size="246" baseType="lpstr">
      <vt:lpstr>Bahnschrift Light SemiCondensed</vt:lpstr>
      <vt:lpstr>맑은 고딕</vt:lpstr>
      <vt:lpstr>나눔스퀘어_ac</vt:lpstr>
      <vt:lpstr>타이포_스톰 B</vt:lpstr>
      <vt:lpstr>나눔스퀘어_ac Bold</vt:lpstr>
      <vt:lpstr>Calibri</vt:lpstr>
      <vt:lpstr>나눔스퀘어_ac ExtraBold</vt:lpstr>
      <vt:lpstr>Arial</vt:lpstr>
      <vt:lpstr>Consolas</vt:lpstr>
      <vt:lpstr>Calibri Light</vt:lpstr>
      <vt:lpstr>메인 레이아웃_1</vt:lpstr>
      <vt:lpstr>목차 레이아웃</vt:lpstr>
      <vt:lpstr>1_Office 테마</vt:lpstr>
      <vt:lpstr>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9_Office 테마</vt:lpstr>
      <vt:lpstr>10_Office 테마</vt:lpstr>
      <vt:lpstr>13_Office 테마</vt:lpstr>
      <vt:lpstr>14_Office 테마</vt:lpstr>
      <vt:lpstr>15_Office 테마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353</cp:revision>
  <dcterms:created xsi:type="dcterms:W3CDTF">2020-05-05T13:43:36Z</dcterms:created>
  <dcterms:modified xsi:type="dcterms:W3CDTF">2020-06-05T00:51:33Z</dcterms:modified>
</cp:coreProperties>
</file>